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0419A"/>
    <a:srgbClr val="FDB92B"/>
    <a:srgbClr val="AB3794"/>
    <a:srgbClr val="56B949"/>
    <a:srgbClr val="AB2DB2"/>
    <a:srgbClr val="000000"/>
    <a:srgbClr val="00B4B3"/>
    <a:srgbClr val="AB37B2"/>
    <a:srgbClr val="2863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92"/>
    <p:restoredTop sz="94601"/>
  </p:normalViewPr>
  <p:slideViewPr>
    <p:cSldViewPr>
      <p:cViewPr varScale="1">
        <p:scale>
          <a:sx n="104" d="100"/>
          <a:sy n="104" d="100"/>
        </p:scale>
        <p:origin x="1328"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766BC-28B9-9341-8F63-C96EF5C410F7}" type="datetimeFigureOut">
              <a:rPr lang="es-ES_tradnl" smtClean="0"/>
              <a:t>12/10/22</a:t>
            </a:fld>
            <a:endParaRPr lang="es-ES_tradn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0602E-3EE5-3B42-A83E-C1CDA6240552}" type="slidenum">
              <a:rPr lang="es-ES_tradnl" smtClean="0"/>
              <a:t>‹Nº›</a:t>
            </a:fld>
            <a:endParaRPr lang="es-ES_tradnl"/>
          </a:p>
        </p:txBody>
      </p:sp>
    </p:spTree>
    <p:extLst>
      <p:ext uri="{BB962C8B-B14F-4D97-AF65-F5344CB8AC3E}">
        <p14:creationId xmlns:p14="http://schemas.microsoft.com/office/powerpoint/2010/main" val="2672454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AF80602E-3EE5-3B42-A83E-C1CDA6240552}" type="slidenum">
              <a:rPr lang="es-ES_tradnl" smtClean="0"/>
              <a:t>4</a:t>
            </a:fld>
            <a:endParaRPr lang="es-ES_tradnl"/>
          </a:p>
        </p:txBody>
      </p:sp>
    </p:spTree>
    <p:extLst>
      <p:ext uri="{BB962C8B-B14F-4D97-AF65-F5344CB8AC3E}">
        <p14:creationId xmlns:p14="http://schemas.microsoft.com/office/powerpoint/2010/main" val="159467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3 Marcador de fecha"/>
          <p:cNvSpPr>
            <a:spLocks noGrp="1"/>
          </p:cNvSpPr>
          <p:nvPr>
            <p:ph type="dt" sz="half" idx="10"/>
          </p:nvPr>
        </p:nvSpPr>
        <p:spPr/>
        <p:txBody>
          <a:bodyPr/>
          <a:lstStyle/>
          <a:p>
            <a:fld id="{C2CCB4FE-F248-49B1-A551-181D822531E5}" type="datetimeFigureOut">
              <a:rPr lang="en-US" smtClean="0"/>
              <a:pPr/>
              <a:t>10/12/22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B7338F8-6D5B-486E-80DF-93314695E024}"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p>
            <a:fld id="{C2CCB4FE-F248-49B1-A551-181D822531E5}" type="datetimeFigureOut">
              <a:rPr lang="en-US" smtClean="0"/>
              <a:pPr/>
              <a:t>10/12/22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B7338F8-6D5B-486E-80DF-93314695E02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p>
            <a:fld id="{C2CCB4FE-F248-49B1-A551-181D822531E5}" type="datetimeFigureOut">
              <a:rPr lang="en-US" smtClean="0"/>
              <a:pPr/>
              <a:t>10/12/22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B7338F8-6D5B-486E-80DF-93314695E024}"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p>
            <a:fld id="{C2CCB4FE-F248-49B1-A551-181D822531E5}" type="datetimeFigureOut">
              <a:rPr lang="en-US" smtClean="0"/>
              <a:pPr/>
              <a:t>10/12/22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B7338F8-6D5B-486E-80DF-93314695E024}"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C2CCB4FE-F248-49B1-A551-181D822531E5}" type="datetimeFigureOut">
              <a:rPr lang="en-US" smtClean="0"/>
              <a:pPr/>
              <a:t>10/12/22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B7338F8-6D5B-486E-80DF-93314695E024}"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fecha"/>
          <p:cNvSpPr>
            <a:spLocks noGrp="1"/>
          </p:cNvSpPr>
          <p:nvPr>
            <p:ph type="dt" sz="half" idx="10"/>
          </p:nvPr>
        </p:nvSpPr>
        <p:spPr/>
        <p:txBody>
          <a:bodyPr/>
          <a:lstStyle/>
          <a:p>
            <a:fld id="{C2CCB4FE-F248-49B1-A551-181D822531E5}" type="datetimeFigureOut">
              <a:rPr lang="en-US" smtClean="0"/>
              <a:pPr/>
              <a:t>10/12/22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EB7338F8-6D5B-486E-80DF-93314695E024}"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6 Marcador de fecha"/>
          <p:cNvSpPr>
            <a:spLocks noGrp="1"/>
          </p:cNvSpPr>
          <p:nvPr>
            <p:ph type="dt" sz="half" idx="10"/>
          </p:nvPr>
        </p:nvSpPr>
        <p:spPr/>
        <p:txBody>
          <a:bodyPr/>
          <a:lstStyle/>
          <a:p>
            <a:fld id="{C2CCB4FE-F248-49B1-A551-181D822531E5}" type="datetimeFigureOut">
              <a:rPr lang="en-US" smtClean="0"/>
              <a:pPr/>
              <a:t>10/12/22</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EB7338F8-6D5B-486E-80DF-93314695E02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fecha"/>
          <p:cNvSpPr>
            <a:spLocks noGrp="1"/>
          </p:cNvSpPr>
          <p:nvPr>
            <p:ph type="dt" sz="half" idx="10"/>
          </p:nvPr>
        </p:nvSpPr>
        <p:spPr/>
        <p:txBody>
          <a:bodyPr/>
          <a:lstStyle/>
          <a:p>
            <a:fld id="{C2CCB4FE-F248-49B1-A551-181D822531E5}" type="datetimeFigureOut">
              <a:rPr lang="en-US" smtClean="0"/>
              <a:pPr/>
              <a:t>10/12/22</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EB7338F8-6D5B-486E-80DF-93314695E02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2CCB4FE-F248-49B1-A551-181D822531E5}" type="datetimeFigureOut">
              <a:rPr lang="en-US" smtClean="0"/>
              <a:pPr/>
              <a:t>10/12/22</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EB7338F8-6D5B-486E-80DF-93314695E02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2CCB4FE-F248-49B1-A551-181D822531E5}" type="datetimeFigureOut">
              <a:rPr lang="en-US" smtClean="0"/>
              <a:pPr/>
              <a:t>10/12/22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EB7338F8-6D5B-486E-80DF-93314695E024}"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2CCB4FE-F248-49B1-A551-181D822531E5}" type="datetimeFigureOut">
              <a:rPr lang="en-US" smtClean="0"/>
              <a:pPr/>
              <a:t>10/12/22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EB7338F8-6D5B-486E-80DF-93314695E024}"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CB4FE-F248-49B1-A551-181D822531E5}" type="datetimeFigureOut">
              <a:rPr lang="en-US" smtClean="0"/>
              <a:pPr/>
              <a:t>10/12/22</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338F8-6D5B-486E-80DF-93314695E024}" type="slidenum">
              <a:rPr lang="en-US" smtClean="0"/>
              <a:pPr/>
              <a:t>‹Nº›</a:t>
            </a:fld>
            <a:endParaRPr lang="en-US"/>
          </a:p>
        </p:txBody>
      </p:sp>
      <p:pic>
        <p:nvPicPr>
          <p:cNvPr id="7" name="6 Imagen" descr="fondo.jpg"/>
          <p:cNvPicPr>
            <a:picLocks noChangeAspect="1"/>
          </p:cNvPicPr>
          <p:nvPr userDrawn="1"/>
        </p:nvPicPr>
        <p:blipFill>
          <a:blip r:embed="rId13" cstate="print"/>
          <a:stretch>
            <a:fillRect/>
          </a:stretch>
        </p:blipFill>
        <p:spPr>
          <a:xfrm>
            <a:off x="1585" y="0"/>
            <a:ext cx="9140829"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info@fundesoe.org" TargetMode="External"/><Relationship Id="rId5" Type="http://schemas.openxmlformats.org/officeDocument/2006/relationships/hyperlink" Target="http://www.fundesoe.org/"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fondo.jpg"/>
          <p:cNvPicPr>
            <a:picLocks noChangeAspect="1"/>
          </p:cNvPicPr>
          <p:nvPr/>
        </p:nvPicPr>
        <p:blipFill>
          <a:blip r:embed="rId2" cstate="print"/>
          <a:stretch>
            <a:fillRect/>
          </a:stretch>
        </p:blipFill>
        <p:spPr>
          <a:xfrm>
            <a:off x="1585" y="0"/>
            <a:ext cx="9140829" cy="6858000"/>
          </a:xfrm>
          <a:prstGeom prst="rect">
            <a:avLst/>
          </a:prstGeom>
        </p:spPr>
      </p:pic>
      <p:pic>
        <p:nvPicPr>
          <p:cNvPr id="5" name="4 Imagen" descr="logo_fundasoe.png"/>
          <p:cNvPicPr>
            <a:picLocks noChangeAspect="1"/>
          </p:cNvPicPr>
          <p:nvPr/>
        </p:nvPicPr>
        <p:blipFill>
          <a:blip r:embed="rId3" cstate="print"/>
          <a:stretch>
            <a:fillRect/>
          </a:stretch>
        </p:blipFill>
        <p:spPr>
          <a:xfrm>
            <a:off x="82089" y="332656"/>
            <a:ext cx="5498023" cy="424847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natiKo\Trabajo\FUNDESOE\jpg\forma1.png"/>
          <p:cNvPicPr>
            <a:picLocks noChangeAspect="1" noChangeArrowheads="1"/>
          </p:cNvPicPr>
          <p:nvPr/>
        </p:nvPicPr>
        <p:blipFill>
          <a:blip r:embed="rId2" cstate="print"/>
          <a:srcRect/>
          <a:stretch>
            <a:fillRect/>
          </a:stretch>
        </p:blipFill>
        <p:spPr bwMode="auto">
          <a:xfrm>
            <a:off x="2915816" y="764704"/>
            <a:ext cx="6096000" cy="838200"/>
          </a:xfrm>
          <a:prstGeom prst="rect">
            <a:avLst/>
          </a:prstGeom>
          <a:noFill/>
        </p:spPr>
      </p:pic>
      <p:sp>
        <p:nvSpPr>
          <p:cNvPr id="2" name="1 Título"/>
          <p:cNvSpPr>
            <a:spLocks noGrp="1"/>
          </p:cNvSpPr>
          <p:nvPr>
            <p:ph type="title"/>
          </p:nvPr>
        </p:nvSpPr>
        <p:spPr>
          <a:xfrm>
            <a:off x="457200" y="332656"/>
            <a:ext cx="8229600" cy="864096"/>
          </a:xfrm>
        </p:spPr>
        <p:txBody>
          <a:bodyPr>
            <a:normAutofit/>
          </a:bodyPr>
          <a:lstStyle/>
          <a:p>
            <a:pPr algn="r"/>
            <a:r>
              <a:rPr lang="es-CO" sz="4000" b="1" dirty="0">
                <a:solidFill>
                  <a:schemeClr val="tx1">
                    <a:lumMod val="65000"/>
                    <a:lumOff val="35000"/>
                  </a:schemeClr>
                </a:solidFill>
                <a:latin typeface="AverysHand" pitchFamily="34" charset="0"/>
              </a:rPr>
              <a:t>Who are </a:t>
            </a:r>
            <a:r>
              <a:rPr lang="es-CO" sz="4000" b="1" dirty="0" err="1">
                <a:solidFill>
                  <a:schemeClr val="tx1">
                    <a:lumMod val="65000"/>
                    <a:lumOff val="35000"/>
                  </a:schemeClr>
                </a:solidFill>
                <a:latin typeface="AverysHand" pitchFamily="34" charset="0"/>
              </a:rPr>
              <a:t>we</a:t>
            </a:r>
            <a:r>
              <a:rPr lang="es-CO" sz="4000" b="1" dirty="0">
                <a:solidFill>
                  <a:schemeClr val="tx1">
                    <a:lumMod val="65000"/>
                    <a:lumOff val="35000"/>
                  </a:schemeClr>
                </a:solidFill>
                <a:latin typeface="AverysHand" pitchFamily="34" charset="0"/>
              </a:rPr>
              <a:t>?</a:t>
            </a:r>
            <a:endParaRPr lang="en-US" sz="4000" dirty="0">
              <a:solidFill>
                <a:schemeClr val="tx1">
                  <a:lumMod val="65000"/>
                  <a:lumOff val="35000"/>
                </a:schemeClr>
              </a:solidFill>
              <a:latin typeface="AverysHand" pitchFamily="34" charset="0"/>
            </a:endParaRPr>
          </a:p>
        </p:txBody>
      </p:sp>
      <p:sp>
        <p:nvSpPr>
          <p:cNvPr id="3" name="2 Marcador de contenido"/>
          <p:cNvSpPr>
            <a:spLocks noGrp="1"/>
          </p:cNvSpPr>
          <p:nvPr>
            <p:ph idx="1"/>
          </p:nvPr>
        </p:nvSpPr>
        <p:spPr>
          <a:xfrm>
            <a:off x="755576" y="1844824"/>
            <a:ext cx="7632848" cy="1512168"/>
          </a:xfrm>
        </p:spPr>
        <p:txBody>
          <a:bodyPr>
            <a:noAutofit/>
          </a:bodyPr>
          <a:lstStyle/>
          <a:p>
            <a:pPr marL="0" indent="0">
              <a:spcBef>
                <a:spcPts val="0"/>
              </a:spcBef>
              <a:buNone/>
            </a:pPr>
            <a:r>
              <a:rPr lang="en-US" sz="2000" dirty="0">
                <a:solidFill>
                  <a:schemeClr val="tx1">
                    <a:lumMod val="65000"/>
                    <a:lumOff val="35000"/>
                  </a:schemeClr>
                </a:solidFill>
                <a:latin typeface="AvantGarde Bk BT" pitchFamily="34" charset="0"/>
              </a:rPr>
              <a:t>A non-profit, non-governmental organization, with more than 20 years of experience, we responsibly manage public and private resources to care for children and children in vulnerable areas.</a:t>
            </a:r>
            <a:r>
              <a:rPr lang="es-ES" sz="2000" dirty="0">
                <a:solidFill>
                  <a:schemeClr val="tx1">
                    <a:lumMod val="65000"/>
                    <a:lumOff val="35000"/>
                  </a:schemeClr>
                </a:solidFill>
                <a:latin typeface="AvantGarde Bk BT" pitchFamily="34" charset="0"/>
              </a:rPr>
              <a:t> </a:t>
            </a:r>
          </a:p>
        </p:txBody>
      </p:sp>
      <p:pic>
        <p:nvPicPr>
          <p:cNvPr id="6" name="5 Imagen" descr="kids01.png"/>
          <p:cNvPicPr>
            <a:picLocks noChangeAspect="1"/>
          </p:cNvPicPr>
          <p:nvPr/>
        </p:nvPicPr>
        <p:blipFill>
          <a:blip r:embed="rId3" cstate="print"/>
          <a:stretch>
            <a:fillRect/>
          </a:stretch>
        </p:blipFill>
        <p:spPr>
          <a:xfrm>
            <a:off x="467544" y="3996444"/>
            <a:ext cx="4392488" cy="2861556"/>
          </a:xfrm>
          <a:prstGeom prst="rect">
            <a:avLst/>
          </a:prstGeom>
        </p:spPr>
      </p:pic>
      <p:sp>
        <p:nvSpPr>
          <p:cNvPr id="7" name="6 CuadroTexto"/>
          <p:cNvSpPr txBox="1"/>
          <p:nvPr/>
        </p:nvSpPr>
        <p:spPr>
          <a:xfrm>
            <a:off x="3203848" y="3068960"/>
            <a:ext cx="5832648" cy="1015663"/>
          </a:xfrm>
          <a:prstGeom prst="rect">
            <a:avLst/>
          </a:prstGeom>
          <a:noFill/>
        </p:spPr>
        <p:txBody>
          <a:bodyPr wrap="square" rtlCol="0">
            <a:spAutoFit/>
          </a:bodyPr>
          <a:lstStyle/>
          <a:p>
            <a:pPr algn="r"/>
            <a:r>
              <a:rPr lang="en-US" sz="2000" dirty="0">
                <a:solidFill>
                  <a:schemeClr val="tx1">
                    <a:lumMod val="65000"/>
                    <a:lumOff val="35000"/>
                  </a:schemeClr>
                </a:solidFill>
                <a:latin typeface="AvantGarde Bk BT" pitchFamily="34" charset="0"/>
              </a:rPr>
              <a:t>We know the social problems of our region in depth and we execute nutritional, psychological and pedagogical programs for the benefit of children.</a:t>
            </a:r>
            <a:endParaRPr lang="en-US" sz="2000" dirty="0"/>
          </a:p>
        </p:txBody>
      </p:sp>
      <p:sp>
        <p:nvSpPr>
          <p:cNvPr id="4" name="6 CuadroTexto">
            <a:extLst>
              <a:ext uri="{FF2B5EF4-FFF2-40B4-BE49-F238E27FC236}">
                <a16:creationId xmlns:a16="http://schemas.microsoft.com/office/drawing/2014/main" id="{A28661D3-04F6-41BD-7B23-D93D8C4F50A3}"/>
              </a:ext>
            </a:extLst>
          </p:cNvPr>
          <p:cNvSpPr txBox="1"/>
          <p:nvPr/>
        </p:nvSpPr>
        <p:spPr>
          <a:xfrm>
            <a:off x="3923928" y="4293096"/>
            <a:ext cx="5087888" cy="1323439"/>
          </a:xfrm>
          <a:prstGeom prst="rect">
            <a:avLst/>
          </a:prstGeom>
          <a:noFill/>
        </p:spPr>
        <p:txBody>
          <a:bodyPr wrap="square" rtlCol="0">
            <a:spAutoFit/>
          </a:bodyPr>
          <a:lstStyle/>
          <a:p>
            <a:pPr algn="r"/>
            <a:r>
              <a:rPr lang="en-US" sz="2000" dirty="0">
                <a:solidFill>
                  <a:schemeClr val="tx1">
                    <a:lumMod val="65000"/>
                    <a:lumOff val="35000"/>
                  </a:schemeClr>
                </a:solidFill>
                <a:latin typeface="AvantGarde Bk BT" pitchFamily="34" charset="0"/>
              </a:rPr>
              <a:t>We care about positively impacting the families that benefit from the different programs that we execute throughout the Colombian territory.</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nodeType="with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p:cTn id="12" dur="500" fill="hold"/>
                                        <p:tgtEl>
                                          <p:spTgt spid="2051"/>
                                        </p:tgtEl>
                                        <p:attrNameLst>
                                          <p:attrName>ppt_w</p:attrName>
                                        </p:attrNameLst>
                                      </p:cBhvr>
                                      <p:tavLst>
                                        <p:tav tm="0">
                                          <p:val>
                                            <p:fltVal val="0"/>
                                          </p:val>
                                        </p:tav>
                                        <p:tav tm="100000">
                                          <p:val>
                                            <p:strVal val="#ppt_w"/>
                                          </p:val>
                                        </p:tav>
                                      </p:tavLst>
                                    </p:anim>
                                    <p:anim calcmode="lin" valueType="num">
                                      <p:cBhvr>
                                        <p:cTn id="13" dur="500" fill="hold"/>
                                        <p:tgtEl>
                                          <p:spTgt spid="2051"/>
                                        </p:tgtEl>
                                        <p:attrNameLst>
                                          <p:attrName>ppt_h</p:attrName>
                                        </p:attrNameLst>
                                      </p:cBhvr>
                                      <p:tavLst>
                                        <p:tav tm="0">
                                          <p:val>
                                            <p:fltVal val="0"/>
                                          </p:val>
                                        </p:tav>
                                        <p:tav tm="100000">
                                          <p:val>
                                            <p:strVal val="#ppt_h"/>
                                          </p:val>
                                        </p:tav>
                                      </p:tavLst>
                                    </p:anim>
                                    <p:animEffect transition="in" filter="fade">
                                      <p:cBhvr>
                                        <p:cTn id="14" dur="500"/>
                                        <p:tgtEl>
                                          <p:spTgt spid="2051"/>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69499" y="1772816"/>
            <a:ext cx="716863" cy="307777"/>
          </a:xfrm>
          <a:prstGeom prst="rect">
            <a:avLst/>
          </a:prstGeom>
          <a:noFill/>
        </p:spPr>
        <p:txBody>
          <a:bodyPr wrap="none" rtlCol="0">
            <a:spAutoFit/>
          </a:bodyPr>
          <a:lstStyle/>
          <a:p>
            <a:r>
              <a:rPr lang="es-CO" sz="1400" b="1" dirty="0" err="1">
                <a:solidFill>
                  <a:schemeClr val="tx1">
                    <a:lumMod val="65000"/>
                    <a:lumOff val="35000"/>
                  </a:schemeClr>
                </a:solidFill>
                <a:latin typeface="AverysHand" pitchFamily="34" charset="0"/>
              </a:rPr>
              <a:t>Dignity</a:t>
            </a:r>
            <a:endParaRPr lang="es-CO" sz="1400" b="1" dirty="0">
              <a:solidFill>
                <a:schemeClr val="tx1">
                  <a:lumMod val="65000"/>
                  <a:lumOff val="35000"/>
                </a:schemeClr>
              </a:solidFill>
              <a:latin typeface="AverysHand" pitchFamily="34" charset="0"/>
            </a:endParaRPr>
          </a:p>
        </p:txBody>
      </p:sp>
      <p:sp>
        <p:nvSpPr>
          <p:cNvPr id="6" name="5 CuadroTexto"/>
          <p:cNvSpPr txBox="1"/>
          <p:nvPr/>
        </p:nvSpPr>
        <p:spPr>
          <a:xfrm>
            <a:off x="107504" y="2431916"/>
            <a:ext cx="8784976" cy="523220"/>
          </a:xfrm>
          <a:prstGeom prst="rect">
            <a:avLst/>
          </a:prstGeom>
          <a:noFill/>
        </p:spPr>
        <p:txBody>
          <a:bodyPr wrap="square" rtlCol="0">
            <a:spAutoFit/>
          </a:bodyPr>
          <a:lstStyle/>
          <a:p>
            <a:pPr marL="0" lvl="1" algn="just"/>
            <a:r>
              <a:rPr lang="en-US" sz="1400" dirty="0">
                <a:solidFill>
                  <a:schemeClr val="tx1">
                    <a:lumMod val="65000"/>
                    <a:lumOff val="35000"/>
                  </a:schemeClr>
                </a:solidFill>
                <a:latin typeface="AvantGarde Bk BT" pitchFamily="34" charset="0"/>
              </a:rPr>
              <a:t>At FUNDESOE, this value leads us to be responsible towards all representations of life, we work daily so that our Colombian boys and girls can live and develop with quality.</a:t>
            </a:r>
          </a:p>
        </p:txBody>
      </p:sp>
      <p:sp>
        <p:nvSpPr>
          <p:cNvPr id="7" name="6 CuadroTexto"/>
          <p:cNvSpPr txBox="1"/>
          <p:nvPr/>
        </p:nvSpPr>
        <p:spPr>
          <a:xfrm>
            <a:off x="755576" y="3206064"/>
            <a:ext cx="1900970" cy="307777"/>
          </a:xfrm>
          <a:prstGeom prst="rect">
            <a:avLst/>
          </a:prstGeom>
          <a:noFill/>
        </p:spPr>
        <p:txBody>
          <a:bodyPr wrap="none" rtlCol="0">
            <a:spAutoFit/>
          </a:bodyPr>
          <a:lstStyle/>
          <a:p>
            <a:r>
              <a:rPr lang="es-CO" sz="1400" b="1" dirty="0" err="1">
                <a:solidFill>
                  <a:schemeClr val="tx1">
                    <a:lumMod val="65000"/>
                    <a:lumOff val="35000"/>
                  </a:schemeClr>
                </a:solidFill>
                <a:latin typeface="AverysHand" pitchFamily="34" charset="0"/>
              </a:rPr>
              <a:t>Education</a:t>
            </a:r>
            <a:r>
              <a:rPr lang="es-CO" sz="1400" b="1" dirty="0">
                <a:solidFill>
                  <a:schemeClr val="tx1">
                    <a:lumMod val="65000"/>
                    <a:lumOff val="35000"/>
                  </a:schemeClr>
                </a:solidFill>
                <a:latin typeface="AverysHand" pitchFamily="34" charset="0"/>
              </a:rPr>
              <a:t> as a </a:t>
            </a:r>
            <a:r>
              <a:rPr lang="es-CO" sz="1400" b="1" dirty="0" err="1">
                <a:solidFill>
                  <a:schemeClr val="tx1">
                    <a:lumMod val="65000"/>
                    <a:lumOff val="35000"/>
                  </a:schemeClr>
                </a:solidFill>
                <a:latin typeface="AverysHand" pitchFamily="34" charset="0"/>
              </a:rPr>
              <a:t>solution</a:t>
            </a:r>
            <a:endParaRPr lang="es-CO" sz="1400" b="1" dirty="0">
              <a:solidFill>
                <a:schemeClr val="tx1">
                  <a:lumMod val="65000"/>
                  <a:lumOff val="35000"/>
                </a:schemeClr>
              </a:solidFill>
              <a:latin typeface="AverysHand" pitchFamily="34" charset="0"/>
            </a:endParaRPr>
          </a:p>
        </p:txBody>
      </p:sp>
      <p:sp>
        <p:nvSpPr>
          <p:cNvPr id="9" name="8 CuadroTexto"/>
          <p:cNvSpPr txBox="1"/>
          <p:nvPr/>
        </p:nvSpPr>
        <p:spPr>
          <a:xfrm>
            <a:off x="1586802" y="4869160"/>
            <a:ext cx="1194173" cy="307777"/>
          </a:xfrm>
          <a:prstGeom prst="rect">
            <a:avLst/>
          </a:prstGeom>
          <a:noFill/>
        </p:spPr>
        <p:txBody>
          <a:bodyPr wrap="none" rtlCol="0">
            <a:spAutoFit/>
          </a:bodyPr>
          <a:lstStyle/>
          <a:p>
            <a:r>
              <a:rPr lang="es-CO" sz="1400" b="1" dirty="0">
                <a:solidFill>
                  <a:schemeClr val="tx1">
                    <a:lumMod val="65000"/>
                    <a:lumOff val="35000"/>
                  </a:schemeClr>
                </a:solidFill>
                <a:latin typeface="AverysHand" pitchFamily="34" charset="0"/>
              </a:rPr>
              <a:t>Social </a:t>
            </a:r>
            <a:r>
              <a:rPr lang="es-CO" sz="1400" b="1" dirty="0" err="1">
                <a:solidFill>
                  <a:schemeClr val="tx1">
                    <a:lumMod val="65000"/>
                    <a:lumOff val="35000"/>
                  </a:schemeClr>
                </a:solidFill>
                <a:latin typeface="AverysHand" pitchFamily="34" charset="0"/>
              </a:rPr>
              <a:t>growth</a:t>
            </a:r>
            <a:endParaRPr lang="es-CO" sz="1400" b="1" dirty="0">
              <a:solidFill>
                <a:schemeClr val="tx1">
                  <a:lumMod val="65000"/>
                  <a:lumOff val="35000"/>
                </a:schemeClr>
              </a:solidFill>
              <a:latin typeface="AverysHand" pitchFamily="34" charset="0"/>
            </a:endParaRPr>
          </a:p>
        </p:txBody>
      </p:sp>
      <p:sp>
        <p:nvSpPr>
          <p:cNvPr id="10" name="9 CuadroTexto"/>
          <p:cNvSpPr txBox="1"/>
          <p:nvPr/>
        </p:nvSpPr>
        <p:spPr>
          <a:xfrm>
            <a:off x="395536" y="3822139"/>
            <a:ext cx="8599453" cy="523220"/>
          </a:xfrm>
          <a:prstGeom prst="rect">
            <a:avLst/>
          </a:prstGeom>
          <a:noFill/>
        </p:spPr>
        <p:txBody>
          <a:bodyPr wrap="square" rtlCol="0">
            <a:spAutoFit/>
          </a:bodyPr>
          <a:lstStyle/>
          <a:p>
            <a:pPr algn="just"/>
            <a:r>
              <a:rPr lang="en-US" sz="1400" dirty="0">
                <a:solidFill>
                  <a:schemeClr val="tx1">
                    <a:lumMod val="65000"/>
                    <a:lumOff val="35000"/>
                  </a:schemeClr>
                </a:solidFill>
                <a:latin typeface="AvantGarde Bk BT" pitchFamily="34" charset="0"/>
              </a:rPr>
              <a:t>At </a:t>
            </a:r>
            <a:r>
              <a:rPr lang="en-US" sz="1400" dirty="0" err="1">
                <a:solidFill>
                  <a:schemeClr val="tx1">
                    <a:lumMod val="65000"/>
                    <a:lumOff val="35000"/>
                  </a:schemeClr>
                </a:solidFill>
                <a:latin typeface="AvantGarde Bk BT" pitchFamily="34" charset="0"/>
              </a:rPr>
              <a:t>Fundesoe</a:t>
            </a:r>
            <a:r>
              <a:rPr lang="en-US" sz="1400" dirty="0">
                <a:solidFill>
                  <a:schemeClr val="tx1">
                    <a:lumMod val="65000"/>
                    <a:lumOff val="35000"/>
                  </a:schemeClr>
                </a:solidFill>
                <a:latin typeface="AvantGarde Bk BT" pitchFamily="34" charset="0"/>
              </a:rPr>
              <a:t> we are convinced that education is the solution to many of our society's problems, which is why we are dedicated to the quality of education we offer children, their families and our employees.</a:t>
            </a:r>
            <a:endParaRPr lang="en-US" sz="1400" dirty="0">
              <a:solidFill>
                <a:schemeClr val="tx1">
                  <a:lumMod val="65000"/>
                  <a:lumOff val="35000"/>
                </a:schemeClr>
              </a:solidFill>
            </a:endParaRPr>
          </a:p>
        </p:txBody>
      </p:sp>
      <p:sp>
        <p:nvSpPr>
          <p:cNvPr id="12" name="11 CuadroTexto"/>
          <p:cNvSpPr txBox="1"/>
          <p:nvPr/>
        </p:nvSpPr>
        <p:spPr>
          <a:xfrm>
            <a:off x="1043608" y="5473005"/>
            <a:ext cx="7920880" cy="523220"/>
          </a:xfrm>
          <a:prstGeom prst="rect">
            <a:avLst/>
          </a:prstGeom>
          <a:noFill/>
        </p:spPr>
        <p:txBody>
          <a:bodyPr wrap="square" rtlCol="0">
            <a:spAutoFit/>
          </a:bodyPr>
          <a:lstStyle/>
          <a:p>
            <a:pPr algn="just"/>
            <a:r>
              <a:rPr lang="en-US" sz="1400" dirty="0">
                <a:solidFill>
                  <a:schemeClr val="tx1">
                    <a:lumMod val="65000"/>
                    <a:lumOff val="35000"/>
                  </a:schemeClr>
                </a:solidFill>
                <a:latin typeface="AvantGarde Bk BT" pitchFamily="34" charset="0"/>
              </a:rPr>
              <a:t>FUNDESOE wants to leave a mark on this society, our passion to grow leads us to look for opportunities every day that allow us to maintain and expand our activities, in order to help more and more families.</a:t>
            </a:r>
          </a:p>
        </p:txBody>
      </p:sp>
      <p:sp>
        <p:nvSpPr>
          <p:cNvPr id="13" name="1 Título"/>
          <p:cNvSpPr>
            <a:spLocks noGrp="1"/>
          </p:cNvSpPr>
          <p:nvPr>
            <p:ph type="title"/>
          </p:nvPr>
        </p:nvSpPr>
        <p:spPr>
          <a:xfrm>
            <a:off x="457200" y="332656"/>
            <a:ext cx="8229600" cy="864096"/>
          </a:xfrm>
        </p:spPr>
        <p:txBody>
          <a:bodyPr>
            <a:normAutofit/>
          </a:bodyPr>
          <a:lstStyle/>
          <a:p>
            <a:pPr algn="r"/>
            <a:r>
              <a:rPr lang="es-CO" sz="4000" b="1" dirty="0" err="1">
                <a:solidFill>
                  <a:schemeClr val="tx1">
                    <a:lumMod val="65000"/>
                    <a:lumOff val="35000"/>
                  </a:schemeClr>
                </a:solidFill>
                <a:latin typeface="AverysHand" pitchFamily="34" charset="0"/>
              </a:rPr>
              <a:t>Our</a:t>
            </a:r>
            <a:r>
              <a:rPr lang="es-CO" sz="4000" b="1" dirty="0">
                <a:solidFill>
                  <a:schemeClr val="tx1">
                    <a:lumMod val="65000"/>
                    <a:lumOff val="35000"/>
                  </a:schemeClr>
                </a:solidFill>
                <a:latin typeface="AverysHand" pitchFamily="34" charset="0"/>
              </a:rPr>
              <a:t> </a:t>
            </a:r>
            <a:r>
              <a:rPr lang="es-CO" sz="4000" b="1" dirty="0" err="1">
                <a:solidFill>
                  <a:schemeClr val="tx1">
                    <a:lumMod val="65000"/>
                    <a:lumOff val="35000"/>
                  </a:schemeClr>
                </a:solidFill>
                <a:latin typeface="AverysHand" pitchFamily="34" charset="0"/>
              </a:rPr>
              <a:t>Values</a:t>
            </a:r>
            <a:endParaRPr lang="en-US" sz="4000" dirty="0">
              <a:solidFill>
                <a:schemeClr val="tx1">
                  <a:lumMod val="65000"/>
                  <a:lumOff val="35000"/>
                </a:schemeClr>
              </a:solidFill>
              <a:latin typeface="AverysHand" pitchFamily="34" charset="0"/>
            </a:endParaRPr>
          </a:p>
        </p:txBody>
      </p:sp>
      <p:pic>
        <p:nvPicPr>
          <p:cNvPr id="14" name="Picture 3" descr="D:\natiKo\Trabajo\FUNDESOE\jpg\forma1.png"/>
          <p:cNvPicPr>
            <a:picLocks noChangeAspect="1" noChangeArrowheads="1"/>
          </p:cNvPicPr>
          <p:nvPr/>
        </p:nvPicPr>
        <p:blipFill>
          <a:blip r:embed="rId2" cstate="print"/>
          <a:srcRect/>
          <a:stretch>
            <a:fillRect/>
          </a:stretch>
        </p:blipFill>
        <p:spPr bwMode="auto">
          <a:xfrm>
            <a:off x="2915816" y="764704"/>
            <a:ext cx="6096000" cy="838200"/>
          </a:xfrm>
          <a:prstGeom prst="rect">
            <a:avLst/>
          </a:prstGeom>
          <a:noFill/>
        </p:spPr>
      </p:pic>
      <p:pic>
        <p:nvPicPr>
          <p:cNvPr id="3074" name="Picture 2" descr="D:\natiKo\Trabajo\FUNDESOE\jpg\forma2.png"/>
          <p:cNvPicPr>
            <a:picLocks noChangeAspect="1" noChangeArrowheads="1"/>
          </p:cNvPicPr>
          <p:nvPr/>
        </p:nvPicPr>
        <p:blipFill>
          <a:blip r:embed="rId3" cstate="print"/>
          <a:srcRect/>
          <a:stretch>
            <a:fillRect/>
          </a:stretch>
        </p:blipFill>
        <p:spPr bwMode="auto">
          <a:xfrm>
            <a:off x="899592" y="5085184"/>
            <a:ext cx="2975223" cy="400050"/>
          </a:xfrm>
          <a:prstGeom prst="rect">
            <a:avLst/>
          </a:prstGeom>
          <a:noFill/>
        </p:spPr>
      </p:pic>
      <p:pic>
        <p:nvPicPr>
          <p:cNvPr id="17" name="16 Imagen" descr="forma3.png"/>
          <p:cNvPicPr>
            <a:picLocks noChangeAspect="1"/>
          </p:cNvPicPr>
          <p:nvPr/>
        </p:nvPicPr>
        <p:blipFill>
          <a:blip r:embed="rId4" cstate="print"/>
          <a:stretch>
            <a:fillRect/>
          </a:stretch>
        </p:blipFill>
        <p:spPr>
          <a:xfrm>
            <a:off x="467544" y="3422088"/>
            <a:ext cx="2543175" cy="400050"/>
          </a:xfrm>
          <a:prstGeom prst="rect">
            <a:avLst/>
          </a:prstGeom>
        </p:spPr>
      </p:pic>
      <p:pic>
        <p:nvPicPr>
          <p:cNvPr id="18" name="17 Imagen" descr="forma4.png"/>
          <p:cNvPicPr>
            <a:picLocks noChangeAspect="1"/>
          </p:cNvPicPr>
          <p:nvPr/>
        </p:nvPicPr>
        <p:blipFill>
          <a:blip r:embed="rId5" cstate="print"/>
          <a:stretch>
            <a:fillRect/>
          </a:stretch>
        </p:blipFill>
        <p:spPr>
          <a:xfrm>
            <a:off x="179512" y="1988840"/>
            <a:ext cx="2543175" cy="400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1000"/>
                            </p:stCondLst>
                            <p:childTnLst>
                              <p:par>
                                <p:cTn id="22" presetID="53"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1500"/>
                            </p:stCondLst>
                            <p:childTnLst>
                              <p:par>
                                <p:cTn id="28" presetID="12" presetClass="entr" presetSubtype="4" fill="hold" grpId="1"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lide(fromBottom)">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par>
                                <p:cTn id="38" presetID="53"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par>
                          <p:cTn id="43" fill="hold">
                            <p:stCondLst>
                              <p:cond delay="50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slide(fromBottom)">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par>
                                <p:cTn id="54" presetID="53" presetClass="entr" presetSubtype="0" fill="hold" nodeType="withEffect">
                                  <p:stCondLst>
                                    <p:cond delay="0"/>
                                  </p:stCondLst>
                                  <p:childTnLst>
                                    <p:set>
                                      <p:cBhvr>
                                        <p:cTn id="55" dur="1" fill="hold">
                                          <p:stCondLst>
                                            <p:cond delay="0"/>
                                          </p:stCondLst>
                                        </p:cTn>
                                        <p:tgtEl>
                                          <p:spTgt spid="3074"/>
                                        </p:tgtEl>
                                        <p:attrNameLst>
                                          <p:attrName>style.visibility</p:attrName>
                                        </p:attrNameLst>
                                      </p:cBhvr>
                                      <p:to>
                                        <p:strVal val="visible"/>
                                      </p:to>
                                    </p:set>
                                    <p:anim calcmode="lin" valueType="num">
                                      <p:cBhvr>
                                        <p:cTn id="56" dur="500" fill="hold"/>
                                        <p:tgtEl>
                                          <p:spTgt spid="3074"/>
                                        </p:tgtEl>
                                        <p:attrNameLst>
                                          <p:attrName>ppt_w</p:attrName>
                                        </p:attrNameLst>
                                      </p:cBhvr>
                                      <p:tavLst>
                                        <p:tav tm="0">
                                          <p:val>
                                            <p:fltVal val="0"/>
                                          </p:val>
                                        </p:tav>
                                        <p:tav tm="100000">
                                          <p:val>
                                            <p:strVal val="#ppt_w"/>
                                          </p:val>
                                        </p:tav>
                                      </p:tavLst>
                                    </p:anim>
                                    <p:anim calcmode="lin" valueType="num">
                                      <p:cBhvr>
                                        <p:cTn id="57" dur="500" fill="hold"/>
                                        <p:tgtEl>
                                          <p:spTgt spid="3074"/>
                                        </p:tgtEl>
                                        <p:attrNameLst>
                                          <p:attrName>ppt_h</p:attrName>
                                        </p:attrNameLst>
                                      </p:cBhvr>
                                      <p:tavLst>
                                        <p:tav tm="0">
                                          <p:val>
                                            <p:fltVal val="0"/>
                                          </p:val>
                                        </p:tav>
                                        <p:tav tm="100000">
                                          <p:val>
                                            <p:strVal val="#ppt_h"/>
                                          </p:val>
                                        </p:tav>
                                      </p:tavLst>
                                    </p:anim>
                                    <p:animEffect transition="in" filter="fade">
                                      <p:cBhvr>
                                        <p:cTn id="58" dur="500"/>
                                        <p:tgtEl>
                                          <p:spTgt spid="3074"/>
                                        </p:tgtEl>
                                      </p:cBhvr>
                                    </p:animEffect>
                                  </p:childTnLst>
                                </p:cTn>
                              </p:par>
                            </p:childTnLst>
                          </p:cTn>
                        </p:par>
                        <p:par>
                          <p:cTn id="59" fill="hold">
                            <p:stCondLst>
                              <p:cond delay="500"/>
                            </p:stCondLst>
                            <p:childTnLst>
                              <p:par>
                                <p:cTn id="60" presetID="12" presetClass="entr" presetSubtype="4" fill="hold"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slide(fromBottom)">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1"/>
      <p:bldP spid="7" grpId="0"/>
      <p:bldP spid="9" grpId="0"/>
      <p:bldP spid="1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57200" y="332656"/>
            <a:ext cx="8229600" cy="864096"/>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MX" sz="4000" b="1" dirty="0" err="1">
                <a:solidFill>
                  <a:schemeClr val="tx1">
                    <a:lumMod val="65000"/>
                    <a:lumOff val="35000"/>
                  </a:schemeClr>
                </a:solidFill>
                <a:latin typeface="AverysHand" pitchFamily="34" charset="0"/>
                <a:ea typeface="+mj-ea"/>
                <a:cs typeface="+mj-cs"/>
              </a:rPr>
              <a:t>Managed</a:t>
            </a:r>
            <a:r>
              <a:rPr lang="es-MX" sz="4000" b="1" dirty="0">
                <a:solidFill>
                  <a:schemeClr val="tx1">
                    <a:lumMod val="65000"/>
                    <a:lumOff val="35000"/>
                  </a:schemeClr>
                </a:solidFill>
                <a:latin typeface="AverysHand" pitchFamily="34" charset="0"/>
                <a:ea typeface="+mj-ea"/>
                <a:cs typeface="+mj-cs"/>
              </a:rPr>
              <a:t> </a:t>
            </a:r>
            <a:r>
              <a:rPr lang="es-MX" sz="4000" b="1" dirty="0" err="1">
                <a:solidFill>
                  <a:schemeClr val="tx1">
                    <a:lumMod val="65000"/>
                    <a:lumOff val="35000"/>
                  </a:schemeClr>
                </a:solidFill>
                <a:latin typeface="AverysHand" pitchFamily="34" charset="0"/>
                <a:ea typeface="+mj-ea"/>
                <a:cs typeface="+mj-cs"/>
              </a:rPr>
              <a:t>Resources</a:t>
            </a:r>
            <a:endParaRPr kumimoji="0" lang="en-US" sz="4000" b="0" i="0" u="none" strike="noStrike" kern="1200" cap="none" spc="0" normalizeH="0" baseline="0" noProof="0" dirty="0">
              <a:ln>
                <a:noFill/>
              </a:ln>
              <a:solidFill>
                <a:schemeClr val="tx1">
                  <a:lumMod val="65000"/>
                  <a:lumOff val="35000"/>
                </a:schemeClr>
              </a:solidFill>
              <a:effectLst/>
              <a:uLnTx/>
              <a:uFillTx/>
              <a:latin typeface="AverysHand" pitchFamily="34" charset="0"/>
              <a:ea typeface="+mj-ea"/>
              <a:cs typeface="+mj-cs"/>
            </a:endParaRPr>
          </a:p>
        </p:txBody>
      </p:sp>
      <p:pic>
        <p:nvPicPr>
          <p:cNvPr id="6" name="Picture 3" descr="D:\natiKo\Trabajo\FUNDESOE\jpg\forma1.png"/>
          <p:cNvPicPr>
            <a:picLocks noChangeAspect="1" noChangeArrowheads="1"/>
          </p:cNvPicPr>
          <p:nvPr/>
        </p:nvPicPr>
        <p:blipFill>
          <a:blip r:embed="rId3" cstate="print"/>
          <a:srcRect/>
          <a:stretch>
            <a:fillRect/>
          </a:stretch>
        </p:blipFill>
        <p:spPr bwMode="auto">
          <a:xfrm>
            <a:off x="2915816" y="764704"/>
            <a:ext cx="6096000" cy="838200"/>
          </a:xfrm>
          <a:prstGeom prst="rect">
            <a:avLst/>
          </a:prstGeom>
          <a:noFill/>
        </p:spPr>
      </p:pic>
      <p:pic>
        <p:nvPicPr>
          <p:cNvPr id="4099" name="Picture 3" descr="D:\natiKo\Trabajo\FUNDESOE\jpg\girl.png"/>
          <p:cNvPicPr>
            <a:picLocks noChangeAspect="1" noChangeArrowheads="1"/>
          </p:cNvPicPr>
          <p:nvPr/>
        </p:nvPicPr>
        <p:blipFill>
          <a:blip r:embed="rId4" cstate="print"/>
          <a:srcRect/>
          <a:stretch>
            <a:fillRect/>
          </a:stretch>
        </p:blipFill>
        <p:spPr bwMode="auto">
          <a:xfrm>
            <a:off x="-684584" y="2589395"/>
            <a:ext cx="6443984" cy="4295989"/>
          </a:xfrm>
          <a:prstGeom prst="rect">
            <a:avLst/>
          </a:prstGeom>
          <a:noFill/>
        </p:spPr>
      </p:pic>
      <p:sp>
        <p:nvSpPr>
          <p:cNvPr id="8" name="5 CuadroTexto">
            <a:extLst>
              <a:ext uri="{FF2B5EF4-FFF2-40B4-BE49-F238E27FC236}">
                <a16:creationId xmlns:a16="http://schemas.microsoft.com/office/drawing/2014/main" id="{EFDAE804-487E-EC35-56EF-DEB3DABA6BEB}"/>
              </a:ext>
            </a:extLst>
          </p:cNvPr>
          <p:cNvSpPr txBox="1"/>
          <p:nvPr/>
        </p:nvSpPr>
        <p:spPr>
          <a:xfrm>
            <a:off x="107504" y="1700808"/>
            <a:ext cx="8784976" cy="738664"/>
          </a:xfrm>
          <a:prstGeom prst="rect">
            <a:avLst/>
          </a:prstGeom>
          <a:noFill/>
        </p:spPr>
        <p:txBody>
          <a:bodyPr wrap="square" rtlCol="0">
            <a:spAutoFit/>
          </a:bodyPr>
          <a:lstStyle/>
          <a:p>
            <a:pPr marL="0" lvl="1" algn="just"/>
            <a:r>
              <a:rPr lang="en-US" sz="1400" dirty="0">
                <a:solidFill>
                  <a:schemeClr val="tx1">
                    <a:lumMod val="65000"/>
                    <a:lumOff val="35000"/>
                  </a:schemeClr>
                </a:solidFill>
                <a:latin typeface="AvantGarde Bk BT" pitchFamily="34" charset="0"/>
              </a:rPr>
              <a:t>During all these years we have achieved an efficient and responsible management of the resources received by public and private entities. Every year we report our management with total transparency and legality before the DIAN (Directorate of National Taxes and Customs).</a:t>
            </a:r>
          </a:p>
        </p:txBody>
      </p:sp>
      <p:sp>
        <p:nvSpPr>
          <p:cNvPr id="9" name="6 CuadroTexto">
            <a:extLst>
              <a:ext uri="{FF2B5EF4-FFF2-40B4-BE49-F238E27FC236}">
                <a16:creationId xmlns:a16="http://schemas.microsoft.com/office/drawing/2014/main" id="{2E98717B-14B5-A0A0-4BBF-D4B6D2048C18}"/>
              </a:ext>
            </a:extLst>
          </p:cNvPr>
          <p:cNvSpPr txBox="1"/>
          <p:nvPr/>
        </p:nvSpPr>
        <p:spPr>
          <a:xfrm>
            <a:off x="4283968" y="2604968"/>
            <a:ext cx="4680520" cy="4062651"/>
          </a:xfrm>
          <a:prstGeom prst="rect">
            <a:avLst/>
          </a:prstGeom>
          <a:noFill/>
        </p:spPr>
        <p:txBody>
          <a:bodyPr wrap="square" rtlCol="0">
            <a:spAutoFit/>
          </a:bodyPr>
          <a:lstStyle/>
          <a:p>
            <a:r>
              <a:rPr lang="es-ES" dirty="0" err="1">
                <a:solidFill>
                  <a:schemeClr val="tx1">
                    <a:lumMod val="65000"/>
                    <a:lumOff val="35000"/>
                  </a:schemeClr>
                </a:solidFill>
                <a:latin typeface="AvantGarde Bk BT" pitchFamily="34" charset="0"/>
              </a:rPr>
              <a:t>Income</a:t>
            </a:r>
            <a:r>
              <a:rPr lang="es-ES" dirty="0">
                <a:solidFill>
                  <a:schemeClr val="tx1">
                    <a:lumMod val="65000"/>
                    <a:lumOff val="35000"/>
                  </a:schemeClr>
                </a:solidFill>
                <a:latin typeface="AvantGarde Bk BT" pitchFamily="34" charset="0"/>
              </a:rPr>
              <a:t> </a:t>
            </a:r>
            <a:r>
              <a:rPr lang="es-ES" dirty="0" err="1">
                <a:solidFill>
                  <a:schemeClr val="tx1">
                    <a:lumMod val="65000"/>
                    <a:lumOff val="35000"/>
                  </a:schemeClr>
                </a:solidFill>
                <a:latin typeface="AvantGarde Bk BT" pitchFamily="34" charset="0"/>
              </a:rPr>
              <a:t>declared</a:t>
            </a:r>
            <a:r>
              <a:rPr lang="es-ES" dirty="0">
                <a:solidFill>
                  <a:schemeClr val="tx1">
                    <a:lumMod val="65000"/>
                    <a:lumOff val="35000"/>
                  </a:schemeClr>
                </a:solidFill>
                <a:latin typeface="AvantGarde Bk BT" pitchFamily="34" charset="0"/>
              </a:rPr>
              <a:t> in </a:t>
            </a:r>
            <a:r>
              <a:rPr lang="es-ES" dirty="0" err="1">
                <a:solidFill>
                  <a:schemeClr val="tx1">
                    <a:lumMod val="65000"/>
                    <a:lumOff val="35000"/>
                  </a:schemeClr>
                </a:solidFill>
                <a:latin typeface="AvantGarde Bk BT" pitchFamily="34" charset="0"/>
              </a:rPr>
              <a:t>the</a:t>
            </a:r>
            <a:r>
              <a:rPr lang="es-ES" dirty="0">
                <a:solidFill>
                  <a:schemeClr val="tx1">
                    <a:lumMod val="65000"/>
                    <a:lumOff val="35000"/>
                  </a:schemeClr>
                </a:solidFill>
                <a:latin typeface="AvantGarde Bk BT" pitchFamily="34" charset="0"/>
              </a:rPr>
              <a:t> </a:t>
            </a:r>
            <a:r>
              <a:rPr lang="es-ES" dirty="0" err="1">
                <a:solidFill>
                  <a:schemeClr val="tx1">
                    <a:lumMod val="65000"/>
                    <a:lumOff val="35000"/>
                  </a:schemeClr>
                </a:solidFill>
                <a:latin typeface="AvantGarde Bk BT" pitchFamily="34" charset="0"/>
              </a:rPr>
              <a:t>last</a:t>
            </a:r>
            <a:r>
              <a:rPr lang="es-ES" dirty="0">
                <a:solidFill>
                  <a:schemeClr val="tx1">
                    <a:lumMod val="65000"/>
                    <a:lumOff val="35000"/>
                  </a:schemeClr>
                </a:solidFill>
                <a:latin typeface="AvantGarde Bk BT" pitchFamily="34" charset="0"/>
              </a:rPr>
              <a:t> 5 </a:t>
            </a:r>
            <a:r>
              <a:rPr lang="es-ES" dirty="0" err="1">
                <a:solidFill>
                  <a:schemeClr val="tx1">
                    <a:lumMod val="65000"/>
                    <a:lumOff val="35000"/>
                  </a:schemeClr>
                </a:solidFill>
                <a:latin typeface="AvantGarde Bk BT" pitchFamily="34" charset="0"/>
              </a:rPr>
              <a:t>years</a:t>
            </a:r>
            <a:r>
              <a:rPr lang="es-ES" dirty="0">
                <a:solidFill>
                  <a:schemeClr val="tx1">
                    <a:lumMod val="65000"/>
                    <a:lumOff val="35000"/>
                  </a:schemeClr>
                </a:solidFill>
                <a:latin typeface="AvantGarde Bk BT" pitchFamily="34" charset="0"/>
              </a:rPr>
              <a:t>:</a:t>
            </a:r>
          </a:p>
          <a:p>
            <a:r>
              <a:rPr lang="es-ES" dirty="0">
                <a:solidFill>
                  <a:schemeClr val="tx1">
                    <a:lumMod val="65000"/>
                    <a:lumOff val="35000"/>
                  </a:schemeClr>
                </a:solidFill>
                <a:latin typeface="AvantGarde Bk BT" pitchFamily="34" charset="0"/>
              </a:rPr>
              <a:t>2017 $8.235.231.000 COP - $2.669.442 EUR</a:t>
            </a:r>
          </a:p>
          <a:p>
            <a:endParaRPr lang="es-ES" dirty="0">
              <a:solidFill>
                <a:schemeClr val="tx1">
                  <a:lumMod val="65000"/>
                  <a:lumOff val="35000"/>
                </a:schemeClr>
              </a:solidFill>
              <a:latin typeface="AvantGarde Bk BT" pitchFamily="34" charset="0"/>
            </a:endParaRPr>
          </a:p>
          <a:p>
            <a:r>
              <a:rPr lang="es-ES" dirty="0">
                <a:solidFill>
                  <a:schemeClr val="tx1">
                    <a:lumMod val="65000"/>
                    <a:lumOff val="35000"/>
                  </a:schemeClr>
                </a:solidFill>
                <a:latin typeface="AvantGarde Bk BT" pitchFamily="34" charset="0"/>
              </a:rPr>
              <a:t>2018 $8.027.669.000 COP -  $2.284.481 EUR</a:t>
            </a:r>
          </a:p>
          <a:p>
            <a:endParaRPr lang="es-ES" dirty="0">
              <a:solidFill>
                <a:schemeClr val="tx1">
                  <a:lumMod val="65000"/>
                  <a:lumOff val="35000"/>
                </a:schemeClr>
              </a:solidFill>
              <a:latin typeface="AvantGarde Bk BT" pitchFamily="34" charset="0"/>
            </a:endParaRPr>
          </a:p>
          <a:p>
            <a:r>
              <a:rPr lang="es-ES" dirty="0">
                <a:solidFill>
                  <a:schemeClr val="tx1">
                    <a:lumMod val="65000"/>
                    <a:lumOff val="35000"/>
                  </a:schemeClr>
                </a:solidFill>
                <a:latin typeface="AvantGarde Bk BT" pitchFamily="34" charset="0"/>
              </a:rPr>
              <a:t>2019 $8.838.098.000 COP - $2.488.203 EUR</a:t>
            </a:r>
          </a:p>
          <a:p>
            <a:endParaRPr lang="es-ES" dirty="0">
              <a:solidFill>
                <a:schemeClr val="tx1">
                  <a:lumMod val="65000"/>
                  <a:lumOff val="35000"/>
                </a:schemeClr>
              </a:solidFill>
              <a:latin typeface="AvantGarde Bk BT" pitchFamily="34" charset="0"/>
            </a:endParaRPr>
          </a:p>
          <a:p>
            <a:r>
              <a:rPr lang="es-ES" dirty="0">
                <a:solidFill>
                  <a:schemeClr val="tx1">
                    <a:lumMod val="65000"/>
                    <a:lumOff val="35000"/>
                  </a:schemeClr>
                </a:solidFill>
                <a:latin typeface="AvantGarde Bk BT" pitchFamily="34" charset="0"/>
              </a:rPr>
              <a:t>2020 $1.522.098.000 COP - $401.608 EUR</a:t>
            </a:r>
          </a:p>
          <a:p>
            <a:endParaRPr lang="es-ES" dirty="0">
              <a:solidFill>
                <a:schemeClr val="tx1">
                  <a:lumMod val="65000"/>
                  <a:lumOff val="35000"/>
                </a:schemeClr>
              </a:solidFill>
              <a:latin typeface="AvantGarde Bk BT" pitchFamily="34" charset="0"/>
            </a:endParaRPr>
          </a:p>
          <a:p>
            <a:r>
              <a:rPr lang="es-ES" dirty="0">
                <a:solidFill>
                  <a:schemeClr val="tx1">
                    <a:lumMod val="65000"/>
                    <a:lumOff val="35000"/>
                  </a:schemeClr>
                </a:solidFill>
                <a:latin typeface="AvantGarde Bk BT" pitchFamily="34" charset="0"/>
              </a:rPr>
              <a:t>2021 $34.827.118.000 COP - $8.043.214 EUR</a:t>
            </a:r>
          </a:p>
          <a:p>
            <a:endParaRPr lang="es-ES" dirty="0">
              <a:solidFill>
                <a:schemeClr val="tx1">
                  <a:lumMod val="65000"/>
                  <a:lumOff val="35000"/>
                </a:schemeClr>
              </a:solidFill>
              <a:latin typeface="AvantGarde Bk BT" pitchFamily="34" charset="0"/>
            </a:endParaRPr>
          </a:p>
          <a:p>
            <a:r>
              <a:rPr lang="es-ES" dirty="0">
                <a:solidFill>
                  <a:schemeClr val="tx1">
                    <a:lumMod val="65000"/>
                    <a:lumOff val="35000"/>
                  </a:schemeClr>
                </a:solidFill>
                <a:latin typeface="AvantGarde Bk BT" pitchFamily="34" charset="0"/>
              </a:rPr>
              <a:t>TOTAL $61.450.213.999 COP - $14.191.735 EUR</a:t>
            </a:r>
          </a:p>
          <a:p>
            <a:endParaRPr lang="es-ES" dirty="0">
              <a:solidFill>
                <a:schemeClr val="tx1">
                  <a:lumMod val="65000"/>
                  <a:lumOff val="35000"/>
                </a:schemeClr>
              </a:solidFill>
              <a:latin typeface="AvantGarde Bk BT" pitchFamily="34" charset="0"/>
            </a:endParaRPr>
          </a:p>
          <a:p>
            <a:r>
              <a:rPr lang="es-ES" sz="1200" dirty="0">
                <a:solidFill>
                  <a:schemeClr val="tx1">
                    <a:lumMod val="65000"/>
                    <a:lumOff val="35000"/>
                  </a:schemeClr>
                </a:solidFill>
                <a:latin typeface="AvantGarde Bk BT" pitchFamily="34" charset="0"/>
              </a:rPr>
              <a:t>*</a:t>
            </a:r>
            <a:r>
              <a:rPr lang="en-US" sz="1200" dirty="0">
                <a:solidFill>
                  <a:schemeClr val="tx1">
                    <a:lumMod val="65000"/>
                    <a:lumOff val="35000"/>
                  </a:schemeClr>
                </a:solidFill>
                <a:latin typeface="AvantGarde Bk BT" pitchFamily="34" charset="0"/>
              </a:rPr>
              <a:t> The calculation in Euros was made with the average price during the month of January of the respective year.</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lide(fromBottom)">
                                      <p:cBhvr>
                                        <p:cTn id="18" dur="500"/>
                                        <p:tgtEl>
                                          <p:spTgt spid="8"/>
                                        </p:tgtEl>
                                      </p:cBhvr>
                                    </p:animEffect>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57200" y="332656"/>
            <a:ext cx="8229600" cy="864096"/>
          </a:xfrm>
          <a:prstGeom prst="rect">
            <a:avLst/>
          </a:prstGeom>
        </p:spPr>
        <p:txBody>
          <a:bodyPr vert="horz" lIns="91440" tIns="45720" rIns="91440" bIns="45720" rtlCol="0" anchor="ctr">
            <a:normAutofit/>
          </a:bodyPr>
          <a:lstStyle/>
          <a:p>
            <a:pPr lvl="0" algn="r">
              <a:spcBef>
                <a:spcPct val="0"/>
              </a:spcBef>
              <a:defRPr/>
            </a:pPr>
            <a:r>
              <a:rPr lang="es-CO" sz="4000" b="1" dirty="0" err="1">
                <a:solidFill>
                  <a:schemeClr val="tx1">
                    <a:lumMod val="65000"/>
                    <a:lumOff val="35000"/>
                  </a:schemeClr>
                </a:solidFill>
                <a:latin typeface="AverysHand" pitchFamily="34" charset="0"/>
                <a:ea typeface="+mj-ea"/>
                <a:cs typeface="+mj-cs"/>
              </a:rPr>
              <a:t>Our</a:t>
            </a:r>
            <a:r>
              <a:rPr lang="es-CO" sz="4000" b="1" dirty="0">
                <a:solidFill>
                  <a:schemeClr val="tx1">
                    <a:lumMod val="65000"/>
                    <a:lumOff val="35000"/>
                  </a:schemeClr>
                </a:solidFill>
                <a:latin typeface="AverysHand" pitchFamily="34" charset="0"/>
                <a:ea typeface="+mj-ea"/>
                <a:cs typeface="+mj-cs"/>
              </a:rPr>
              <a:t> </a:t>
            </a:r>
            <a:r>
              <a:rPr lang="es-CO" sz="4000" b="1" dirty="0" err="1">
                <a:solidFill>
                  <a:schemeClr val="tx1">
                    <a:lumMod val="65000"/>
                    <a:lumOff val="35000"/>
                  </a:schemeClr>
                </a:solidFill>
                <a:latin typeface="AverysHand" pitchFamily="34" charset="0"/>
                <a:ea typeface="+mj-ea"/>
                <a:cs typeface="+mj-cs"/>
              </a:rPr>
              <a:t>history</a:t>
            </a:r>
            <a:endParaRPr kumimoji="0" lang="en-US" sz="4000" b="0" i="0" u="none" strike="noStrike" kern="1200" cap="none" spc="0" normalizeH="0" baseline="0" noProof="0" dirty="0">
              <a:ln>
                <a:noFill/>
              </a:ln>
              <a:solidFill>
                <a:schemeClr val="tx1">
                  <a:lumMod val="65000"/>
                  <a:lumOff val="35000"/>
                </a:schemeClr>
              </a:solidFill>
              <a:effectLst/>
              <a:uLnTx/>
              <a:uFillTx/>
              <a:latin typeface="AverysHand" pitchFamily="34" charset="0"/>
              <a:ea typeface="+mj-ea"/>
              <a:cs typeface="+mj-cs"/>
            </a:endParaRPr>
          </a:p>
        </p:txBody>
      </p:sp>
      <p:pic>
        <p:nvPicPr>
          <p:cNvPr id="5" name="Picture 3" descr="D:\natiKo\Trabajo\FUNDESOE\jpg\forma1.png"/>
          <p:cNvPicPr>
            <a:picLocks noChangeAspect="1" noChangeArrowheads="1"/>
          </p:cNvPicPr>
          <p:nvPr/>
        </p:nvPicPr>
        <p:blipFill>
          <a:blip r:embed="rId2" cstate="print"/>
          <a:srcRect/>
          <a:stretch>
            <a:fillRect/>
          </a:stretch>
        </p:blipFill>
        <p:spPr bwMode="auto">
          <a:xfrm>
            <a:off x="2915816" y="764704"/>
            <a:ext cx="6096000" cy="838200"/>
          </a:xfrm>
          <a:prstGeom prst="rect">
            <a:avLst/>
          </a:prstGeom>
          <a:noFill/>
        </p:spPr>
      </p:pic>
      <p:graphicFrame>
        <p:nvGraphicFramePr>
          <p:cNvPr id="10" name="Table 9">
            <a:extLst>
              <a:ext uri="{FF2B5EF4-FFF2-40B4-BE49-F238E27FC236}">
                <a16:creationId xmlns:a16="http://schemas.microsoft.com/office/drawing/2014/main" id="{C4FBBFA9-EDDC-3EFB-9570-871C9D521801}"/>
              </a:ext>
            </a:extLst>
          </p:cNvPr>
          <p:cNvGraphicFramePr>
            <a:graphicFrameLocks noGrp="1"/>
          </p:cNvGraphicFramePr>
          <p:nvPr>
            <p:extLst>
              <p:ext uri="{D42A27DB-BD31-4B8C-83A1-F6EECF244321}">
                <p14:modId xmlns:p14="http://schemas.microsoft.com/office/powerpoint/2010/main" val="3389190597"/>
              </p:ext>
            </p:extLst>
          </p:nvPr>
        </p:nvGraphicFramePr>
        <p:xfrm>
          <a:off x="6674702" y="1916832"/>
          <a:ext cx="2193652" cy="4049820"/>
        </p:xfrm>
        <a:graphic>
          <a:graphicData uri="http://schemas.openxmlformats.org/drawingml/2006/table">
            <a:tbl>
              <a:tblPr>
                <a:tableStyleId>{5C22544A-7EE6-4342-B048-85BDC9FD1C3A}</a:tableStyleId>
              </a:tblPr>
              <a:tblGrid>
                <a:gridCol w="1096826">
                  <a:extLst>
                    <a:ext uri="{9D8B030D-6E8A-4147-A177-3AD203B41FA5}">
                      <a16:colId xmlns:a16="http://schemas.microsoft.com/office/drawing/2014/main" val="2432987690"/>
                    </a:ext>
                  </a:extLst>
                </a:gridCol>
                <a:gridCol w="1096826">
                  <a:extLst>
                    <a:ext uri="{9D8B030D-6E8A-4147-A177-3AD203B41FA5}">
                      <a16:colId xmlns:a16="http://schemas.microsoft.com/office/drawing/2014/main" val="2755533242"/>
                    </a:ext>
                  </a:extLst>
                </a:gridCol>
              </a:tblGrid>
              <a:tr h="269988">
                <a:tc>
                  <a:txBody>
                    <a:bodyPr/>
                    <a:lstStyle/>
                    <a:p>
                      <a:pPr algn="ctr" fontAlgn="ctr"/>
                      <a:r>
                        <a:rPr lang="en-US" sz="1600" u="none" strike="noStrike" dirty="0">
                          <a:effectLst/>
                        </a:rPr>
                        <a:t>YEAR</a:t>
                      </a:r>
                      <a:endParaRPr lang="en-US" sz="1600" b="1" i="0" u="none" strike="noStrike" dirty="0">
                        <a:solidFill>
                          <a:srgbClr val="FFFFFF"/>
                        </a:solidFill>
                        <a:effectLst/>
                        <a:latin typeface="Calibri" panose="020F0502020204030204" pitchFamily="34" charset="0"/>
                      </a:endParaRPr>
                    </a:p>
                  </a:txBody>
                  <a:tcPr marL="12656" marR="12656" marT="12656" marB="0" anchor="ctr"/>
                </a:tc>
                <a:tc>
                  <a:txBody>
                    <a:bodyPr/>
                    <a:lstStyle/>
                    <a:p>
                      <a:pPr algn="ctr" fontAlgn="ctr"/>
                      <a:r>
                        <a:rPr lang="en-US" sz="1600" u="none" strike="noStrike" dirty="0">
                          <a:effectLst/>
                        </a:rPr>
                        <a:t> CHILDREN </a:t>
                      </a:r>
                      <a:endParaRPr lang="en-US" sz="1600" b="1" i="0" u="none" strike="noStrike" dirty="0">
                        <a:solidFill>
                          <a:srgbClr val="FFFFFF"/>
                        </a:solidFill>
                        <a:effectLst/>
                        <a:latin typeface="Calibri" panose="020F0502020204030204" pitchFamily="34" charset="0"/>
                      </a:endParaRPr>
                    </a:p>
                  </a:txBody>
                  <a:tcPr marL="12656" marR="12656" marT="12656" marB="0" anchor="ctr"/>
                </a:tc>
                <a:extLst>
                  <a:ext uri="{0D108BD9-81ED-4DB2-BD59-A6C34878D82A}">
                    <a16:rowId xmlns:a16="http://schemas.microsoft.com/office/drawing/2014/main" val="2320251925"/>
                  </a:ext>
                </a:extLst>
              </a:tr>
              <a:tr h="269988">
                <a:tc>
                  <a:txBody>
                    <a:bodyPr/>
                    <a:lstStyle/>
                    <a:p>
                      <a:pPr algn="ctr" fontAlgn="ctr"/>
                      <a:r>
                        <a:rPr lang="en-CO" sz="1600" u="none" strike="noStrike">
                          <a:effectLst/>
                        </a:rPr>
                        <a:t>2010</a:t>
                      </a:r>
                      <a:endParaRPr lang="en-CO" sz="1600" b="0" i="0" u="none" strike="noStrike">
                        <a:solidFill>
                          <a:srgbClr val="000000"/>
                        </a:solidFill>
                        <a:effectLst/>
                        <a:latin typeface="Calibri" panose="020F0502020204030204" pitchFamily="34" charset="0"/>
                      </a:endParaRPr>
                    </a:p>
                  </a:txBody>
                  <a:tcPr marL="12656" marR="12656" marT="12656" marB="0" anchor="ctr"/>
                </a:tc>
                <a:tc>
                  <a:txBody>
                    <a:bodyPr/>
                    <a:lstStyle/>
                    <a:p>
                      <a:pPr algn="l" fontAlgn="b"/>
                      <a:r>
                        <a:rPr lang="en-CO" sz="1600" u="none" strike="noStrike">
                          <a:effectLst/>
                        </a:rPr>
                        <a:t>             899 </a:t>
                      </a:r>
                      <a:endParaRPr lang="en-CO" sz="1600" b="0" i="0" u="none" strike="noStrike">
                        <a:solidFill>
                          <a:srgbClr val="000000"/>
                        </a:solidFill>
                        <a:effectLst/>
                        <a:latin typeface="Calibri" panose="020F0502020204030204" pitchFamily="34" charset="0"/>
                      </a:endParaRPr>
                    </a:p>
                  </a:txBody>
                  <a:tcPr marL="12656" marR="12656" marT="12656" marB="0" anchor="b"/>
                </a:tc>
                <a:extLst>
                  <a:ext uri="{0D108BD9-81ED-4DB2-BD59-A6C34878D82A}">
                    <a16:rowId xmlns:a16="http://schemas.microsoft.com/office/drawing/2014/main" val="2703991534"/>
                  </a:ext>
                </a:extLst>
              </a:tr>
              <a:tr h="269988">
                <a:tc>
                  <a:txBody>
                    <a:bodyPr/>
                    <a:lstStyle/>
                    <a:p>
                      <a:pPr algn="ctr" fontAlgn="ctr"/>
                      <a:r>
                        <a:rPr lang="en-CO" sz="1600" u="none" strike="noStrike">
                          <a:effectLst/>
                        </a:rPr>
                        <a:t>2011</a:t>
                      </a:r>
                      <a:endParaRPr lang="en-CO" sz="1600" b="0" i="0" u="none" strike="noStrike">
                        <a:solidFill>
                          <a:srgbClr val="000000"/>
                        </a:solidFill>
                        <a:effectLst/>
                        <a:latin typeface="Calibri" panose="020F0502020204030204" pitchFamily="34" charset="0"/>
                      </a:endParaRPr>
                    </a:p>
                  </a:txBody>
                  <a:tcPr marL="12656" marR="12656" marT="12656" marB="0" anchor="ctr"/>
                </a:tc>
                <a:tc>
                  <a:txBody>
                    <a:bodyPr/>
                    <a:lstStyle/>
                    <a:p>
                      <a:pPr algn="l" fontAlgn="b"/>
                      <a:r>
                        <a:rPr lang="en-CO" sz="1600" u="none" strike="noStrike">
                          <a:effectLst/>
                        </a:rPr>
                        <a:t>             899 </a:t>
                      </a:r>
                      <a:endParaRPr lang="en-CO" sz="1600" b="0" i="0" u="none" strike="noStrike">
                        <a:solidFill>
                          <a:srgbClr val="000000"/>
                        </a:solidFill>
                        <a:effectLst/>
                        <a:latin typeface="Calibri" panose="020F0502020204030204" pitchFamily="34" charset="0"/>
                      </a:endParaRPr>
                    </a:p>
                  </a:txBody>
                  <a:tcPr marL="12656" marR="12656" marT="12656" marB="0" anchor="b"/>
                </a:tc>
                <a:extLst>
                  <a:ext uri="{0D108BD9-81ED-4DB2-BD59-A6C34878D82A}">
                    <a16:rowId xmlns:a16="http://schemas.microsoft.com/office/drawing/2014/main" val="2346885708"/>
                  </a:ext>
                </a:extLst>
              </a:tr>
              <a:tr h="269988">
                <a:tc>
                  <a:txBody>
                    <a:bodyPr/>
                    <a:lstStyle/>
                    <a:p>
                      <a:pPr algn="ctr" fontAlgn="ctr"/>
                      <a:r>
                        <a:rPr lang="en-CO" sz="1600" u="none" strike="noStrike">
                          <a:effectLst/>
                        </a:rPr>
                        <a:t>2012</a:t>
                      </a:r>
                      <a:endParaRPr lang="en-CO" sz="1600" b="0" i="0" u="none" strike="noStrike">
                        <a:solidFill>
                          <a:srgbClr val="000000"/>
                        </a:solidFill>
                        <a:effectLst/>
                        <a:latin typeface="Calibri" panose="020F0502020204030204" pitchFamily="34" charset="0"/>
                      </a:endParaRPr>
                    </a:p>
                  </a:txBody>
                  <a:tcPr marL="12656" marR="12656" marT="12656" marB="0" anchor="ctr"/>
                </a:tc>
                <a:tc>
                  <a:txBody>
                    <a:bodyPr/>
                    <a:lstStyle/>
                    <a:p>
                      <a:pPr algn="l" fontAlgn="b"/>
                      <a:r>
                        <a:rPr lang="en-CO" sz="1600" u="none" strike="noStrike">
                          <a:effectLst/>
                        </a:rPr>
                        <a:t>             899 </a:t>
                      </a:r>
                      <a:endParaRPr lang="en-CO" sz="1600" b="0" i="0" u="none" strike="noStrike">
                        <a:solidFill>
                          <a:srgbClr val="000000"/>
                        </a:solidFill>
                        <a:effectLst/>
                        <a:latin typeface="Calibri" panose="020F0502020204030204" pitchFamily="34" charset="0"/>
                      </a:endParaRPr>
                    </a:p>
                  </a:txBody>
                  <a:tcPr marL="12656" marR="12656" marT="12656" marB="0" anchor="b"/>
                </a:tc>
                <a:extLst>
                  <a:ext uri="{0D108BD9-81ED-4DB2-BD59-A6C34878D82A}">
                    <a16:rowId xmlns:a16="http://schemas.microsoft.com/office/drawing/2014/main" val="2523061902"/>
                  </a:ext>
                </a:extLst>
              </a:tr>
              <a:tr h="269988">
                <a:tc>
                  <a:txBody>
                    <a:bodyPr/>
                    <a:lstStyle/>
                    <a:p>
                      <a:pPr algn="ctr" fontAlgn="ctr"/>
                      <a:r>
                        <a:rPr lang="en-CO" sz="1600" u="none" strike="noStrike">
                          <a:effectLst/>
                        </a:rPr>
                        <a:t>2013</a:t>
                      </a:r>
                      <a:endParaRPr lang="en-CO" sz="1600" b="0" i="0" u="none" strike="noStrike">
                        <a:solidFill>
                          <a:srgbClr val="000000"/>
                        </a:solidFill>
                        <a:effectLst/>
                        <a:latin typeface="Calibri" panose="020F0502020204030204" pitchFamily="34" charset="0"/>
                      </a:endParaRPr>
                    </a:p>
                  </a:txBody>
                  <a:tcPr marL="12656" marR="12656" marT="12656" marB="0" anchor="ctr"/>
                </a:tc>
                <a:tc>
                  <a:txBody>
                    <a:bodyPr/>
                    <a:lstStyle/>
                    <a:p>
                      <a:pPr algn="l" fontAlgn="b"/>
                      <a:r>
                        <a:rPr lang="en-CO" sz="1600" u="none" strike="noStrike">
                          <a:effectLst/>
                        </a:rPr>
                        <a:t>          1.237 </a:t>
                      </a:r>
                      <a:endParaRPr lang="en-CO" sz="1600" b="0" i="0" u="none" strike="noStrike">
                        <a:solidFill>
                          <a:srgbClr val="000000"/>
                        </a:solidFill>
                        <a:effectLst/>
                        <a:latin typeface="Calibri" panose="020F0502020204030204" pitchFamily="34" charset="0"/>
                      </a:endParaRPr>
                    </a:p>
                  </a:txBody>
                  <a:tcPr marL="12656" marR="12656" marT="12656" marB="0" anchor="b"/>
                </a:tc>
                <a:extLst>
                  <a:ext uri="{0D108BD9-81ED-4DB2-BD59-A6C34878D82A}">
                    <a16:rowId xmlns:a16="http://schemas.microsoft.com/office/drawing/2014/main" val="3852650668"/>
                  </a:ext>
                </a:extLst>
              </a:tr>
              <a:tr h="269988">
                <a:tc>
                  <a:txBody>
                    <a:bodyPr/>
                    <a:lstStyle/>
                    <a:p>
                      <a:pPr algn="ctr" fontAlgn="ctr"/>
                      <a:r>
                        <a:rPr lang="en-CO" sz="1600" u="none" strike="noStrike">
                          <a:effectLst/>
                        </a:rPr>
                        <a:t>2014</a:t>
                      </a:r>
                      <a:endParaRPr lang="en-CO" sz="1600" b="0" i="0" u="none" strike="noStrike">
                        <a:solidFill>
                          <a:srgbClr val="000000"/>
                        </a:solidFill>
                        <a:effectLst/>
                        <a:latin typeface="Calibri" panose="020F0502020204030204" pitchFamily="34" charset="0"/>
                      </a:endParaRPr>
                    </a:p>
                  </a:txBody>
                  <a:tcPr marL="12656" marR="12656" marT="12656" marB="0" anchor="ctr"/>
                </a:tc>
                <a:tc>
                  <a:txBody>
                    <a:bodyPr/>
                    <a:lstStyle/>
                    <a:p>
                      <a:pPr algn="l" fontAlgn="b"/>
                      <a:r>
                        <a:rPr lang="en-CO" sz="1600" u="none" strike="noStrike">
                          <a:effectLst/>
                        </a:rPr>
                        <a:t>          1.237 </a:t>
                      </a:r>
                      <a:endParaRPr lang="en-CO" sz="1600" b="0" i="0" u="none" strike="noStrike">
                        <a:solidFill>
                          <a:srgbClr val="000000"/>
                        </a:solidFill>
                        <a:effectLst/>
                        <a:latin typeface="Calibri" panose="020F0502020204030204" pitchFamily="34" charset="0"/>
                      </a:endParaRPr>
                    </a:p>
                  </a:txBody>
                  <a:tcPr marL="12656" marR="12656" marT="12656" marB="0" anchor="b"/>
                </a:tc>
                <a:extLst>
                  <a:ext uri="{0D108BD9-81ED-4DB2-BD59-A6C34878D82A}">
                    <a16:rowId xmlns:a16="http://schemas.microsoft.com/office/drawing/2014/main" val="3140146322"/>
                  </a:ext>
                </a:extLst>
              </a:tr>
              <a:tr h="269988">
                <a:tc>
                  <a:txBody>
                    <a:bodyPr/>
                    <a:lstStyle/>
                    <a:p>
                      <a:pPr algn="ctr" fontAlgn="ctr"/>
                      <a:r>
                        <a:rPr lang="en-CO" sz="1600" u="none" strike="noStrike">
                          <a:effectLst/>
                        </a:rPr>
                        <a:t>2015</a:t>
                      </a:r>
                      <a:endParaRPr lang="en-CO" sz="1600" b="0" i="0" u="none" strike="noStrike">
                        <a:solidFill>
                          <a:srgbClr val="000000"/>
                        </a:solidFill>
                        <a:effectLst/>
                        <a:latin typeface="Calibri" panose="020F0502020204030204" pitchFamily="34" charset="0"/>
                      </a:endParaRPr>
                    </a:p>
                  </a:txBody>
                  <a:tcPr marL="12656" marR="12656" marT="12656" marB="0" anchor="ctr"/>
                </a:tc>
                <a:tc>
                  <a:txBody>
                    <a:bodyPr/>
                    <a:lstStyle/>
                    <a:p>
                      <a:pPr algn="l" fontAlgn="b"/>
                      <a:r>
                        <a:rPr lang="en-CO" sz="1600" u="none" strike="noStrike">
                          <a:effectLst/>
                        </a:rPr>
                        <a:t>          1.156 </a:t>
                      </a:r>
                      <a:endParaRPr lang="en-CO" sz="1600" b="0" i="0" u="none" strike="noStrike">
                        <a:solidFill>
                          <a:srgbClr val="000000"/>
                        </a:solidFill>
                        <a:effectLst/>
                        <a:latin typeface="Calibri" panose="020F0502020204030204" pitchFamily="34" charset="0"/>
                      </a:endParaRPr>
                    </a:p>
                  </a:txBody>
                  <a:tcPr marL="12656" marR="12656" marT="12656" marB="0" anchor="b"/>
                </a:tc>
                <a:extLst>
                  <a:ext uri="{0D108BD9-81ED-4DB2-BD59-A6C34878D82A}">
                    <a16:rowId xmlns:a16="http://schemas.microsoft.com/office/drawing/2014/main" val="3280709585"/>
                  </a:ext>
                </a:extLst>
              </a:tr>
              <a:tr h="269988">
                <a:tc>
                  <a:txBody>
                    <a:bodyPr/>
                    <a:lstStyle/>
                    <a:p>
                      <a:pPr algn="ctr" fontAlgn="ctr"/>
                      <a:r>
                        <a:rPr lang="en-CO" sz="1600" u="none" strike="noStrike">
                          <a:effectLst/>
                        </a:rPr>
                        <a:t>2016</a:t>
                      </a:r>
                      <a:endParaRPr lang="en-CO" sz="1600" b="0" i="0" u="none" strike="noStrike">
                        <a:solidFill>
                          <a:srgbClr val="000000"/>
                        </a:solidFill>
                        <a:effectLst/>
                        <a:latin typeface="Calibri" panose="020F0502020204030204" pitchFamily="34" charset="0"/>
                      </a:endParaRPr>
                    </a:p>
                  </a:txBody>
                  <a:tcPr marL="12656" marR="12656" marT="12656" marB="0" anchor="ctr"/>
                </a:tc>
                <a:tc>
                  <a:txBody>
                    <a:bodyPr/>
                    <a:lstStyle/>
                    <a:p>
                      <a:pPr algn="l" fontAlgn="b"/>
                      <a:r>
                        <a:rPr lang="en-CO" sz="1600" u="none" strike="noStrike">
                          <a:effectLst/>
                        </a:rPr>
                        <a:t>        25.454 </a:t>
                      </a:r>
                      <a:endParaRPr lang="en-CO" sz="1600" b="0" i="0" u="none" strike="noStrike">
                        <a:solidFill>
                          <a:srgbClr val="000000"/>
                        </a:solidFill>
                        <a:effectLst/>
                        <a:latin typeface="Calibri" panose="020F0502020204030204" pitchFamily="34" charset="0"/>
                      </a:endParaRPr>
                    </a:p>
                  </a:txBody>
                  <a:tcPr marL="12656" marR="12656" marT="12656" marB="0" anchor="b"/>
                </a:tc>
                <a:extLst>
                  <a:ext uri="{0D108BD9-81ED-4DB2-BD59-A6C34878D82A}">
                    <a16:rowId xmlns:a16="http://schemas.microsoft.com/office/drawing/2014/main" val="2989333461"/>
                  </a:ext>
                </a:extLst>
              </a:tr>
              <a:tr h="269988">
                <a:tc>
                  <a:txBody>
                    <a:bodyPr/>
                    <a:lstStyle/>
                    <a:p>
                      <a:pPr algn="ctr" fontAlgn="ctr"/>
                      <a:r>
                        <a:rPr lang="en-CO" sz="1600" u="none" strike="noStrike">
                          <a:effectLst/>
                        </a:rPr>
                        <a:t>2017</a:t>
                      </a:r>
                      <a:endParaRPr lang="en-CO" sz="1600" b="0" i="0" u="none" strike="noStrike">
                        <a:solidFill>
                          <a:srgbClr val="000000"/>
                        </a:solidFill>
                        <a:effectLst/>
                        <a:latin typeface="Calibri" panose="020F0502020204030204" pitchFamily="34" charset="0"/>
                      </a:endParaRPr>
                    </a:p>
                  </a:txBody>
                  <a:tcPr marL="12656" marR="12656" marT="12656" marB="0" anchor="ctr"/>
                </a:tc>
                <a:tc>
                  <a:txBody>
                    <a:bodyPr/>
                    <a:lstStyle/>
                    <a:p>
                      <a:pPr algn="l" fontAlgn="b"/>
                      <a:r>
                        <a:rPr lang="en-CO" sz="1600" u="none" strike="noStrike">
                          <a:effectLst/>
                        </a:rPr>
                        <a:t>        16.451 </a:t>
                      </a:r>
                      <a:endParaRPr lang="en-CO" sz="1600" b="0" i="0" u="none" strike="noStrike">
                        <a:solidFill>
                          <a:srgbClr val="000000"/>
                        </a:solidFill>
                        <a:effectLst/>
                        <a:latin typeface="Calibri" panose="020F0502020204030204" pitchFamily="34" charset="0"/>
                      </a:endParaRPr>
                    </a:p>
                  </a:txBody>
                  <a:tcPr marL="12656" marR="12656" marT="12656" marB="0" anchor="b"/>
                </a:tc>
                <a:extLst>
                  <a:ext uri="{0D108BD9-81ED-4DB2-BD59-A6C34878D82A}">
                    <a16:rowId xmlns:a16="http://schemas.microsoft.com/office/drawing/2014/main" val="2974316665"/>
                  </a:ext>
                </a:extLst>
              </a:tr>
              <a:tr h="269988">
                <a:tc>
                  <a:txBody>
                    <a:bodyPr/>
                    <a:lstStyle/>
                    <a:p>
                      <a:pPr algn="ctr" fontAlgn="ctr"/>
                      <a:r>
                        <a:rPr lang="en-CO" sz="1600" u="none" strike="noStrike">
                          <a:effectLst/>
                        </a:rPr>
                        <a:t>2018</a:t>
                      </a:r>
                      <a:endParaRPr lang="en-CO" sz="1600" b="0" i="0" u="none" strike="noStrike">
                        <a:solidFill>
                          <a:srgbClr val="000000"/>
                        </a:solidFill>
                        <a:effectLst/>
                        <a:latin typeface="Calibri" panose="020F0502020204030204" pitchFamily="34" charset="0"/>
                      </a:endParaRPr>
                    </a:p>
                  </a:txBody>
                  <a:tcPr marL="12656" marR="12656" marT="12656" marB="0" anchor="ctr"/>
                </a:tc>
                <a:tc>
                  <a:txBody>
                    <a:bodyPr/>
                    <a:lstStyle/>
                    <a:p>
                      <a:pPr algn="l" fontAlgn="b"/>
                      <a:r>
                        <a:rPr lang="en-CO" sz="1600" u="none" strike="noStrike">
                          <a:effectLst/>
                        </a:rPr>
                        <a:t>          4.505 </a:t>
                      </a:r>
                      <a:endParaRPr lang="en-CO" sz="1600" b="0" i="0" u="none" strike="noStrike">
                        <a:solidFill>
                          <a:srgbClr val="000000"/>
                        </a:solidFill>
                        <a:effectLst/>
                        <a:latin typeface="Calibri" panose="020F0502020204030204" pitchFamily="34" charset="0"/>
                      </a:endParaRPr>
                    </a:p>
                  </a:txBody>
                  <a:tcPr marL="12656" marR="12656" marT="12656" marB="0" anchor="b"/>
                </a:tc>
                <a:extLst>
                  <a:ext uri="{0D108BD9-81ED-4DB2-BD59-A6C34878D82A}">
                    <a16:rowId xmlns:a16="http://schemas.microsoft.com/office/drawing/2014/main" val="66915012"/>
                  </a:ext>
                </a:extLst>
              </a:tr>
              <a:tr h="269988">
                <a:tc>
                  <a:txBody>
                    <a:bodyPr/>
                    <a:lstStyle/>
                    <a:p>
                      <a:pPr algn="ctr" fontAlgn="ctr"/>
                      <a:r>
                        <a:rPr lang="en-CO" sz="1600" u="none" strike="noStrike">
                          <a:effectLst/>
                        </a:rPr>
                        <a:t>2019</a:t>
                      </a:r>
                      <a:endParaRPr lang="en-CO" sz="1600" b="0" i="0" u="none" strike="noStrike">
                        <a:solidFill>
                          <a:srgbClr val="000000"/>
                        </a:solidFill>
                        <a:effectLst/>
                        <a:latin typeface="Calibri" panose="020F0502020204030204" pitchFamily="34" charset="0"/>
                      </a:endParaRPr>
                    </a:p>
                  </a:txBody>
                  <a:tcPr marL="12656" marR="12656" marT="12656" marB="0" anchor="ctr"/>
                </a:tc>
                <a:tc>
                  <a:txBody>
                    <a:bodyPr/>
                    <a:lstStyle/>
                    <a:p>
                      <a:pPr algn="l" fontAlgn="b"/>
                      <a:r>
                        <a:rPr lang="en-CO" sz="1600" u="none" strike="noStrike">
                          <a:effectLst/>
                        </a:rPr>
                        <a:t>          3.260 </a:t>
                      </a:r>
                      <a:endParaRPr lang="en-CO" sz="1600" b="0" i="0" u="none" strike="noStrike">
                        <a:solidFill>
                          <a:srgbClr val="000000"/>
                        </a:solidFill>
                        <a:effectLst/>
                        <a:latin typeface="Calibri" panose="020F0502020204030204" pitchFamily="34" charset="0"/>
                      </a:endParaRPr>
                    </a:p>
                  </a:txBody>
                  <a:tcPr marL="12656" marR="12656" marT="12656" marB="0" anchor="b"/>
                </a:tc>
                <a:extLst>
                  <a:ext uri="{0D108BD9-81ED-4DB2-BD59-A6C34878D82A}">
                    <a16:rowId xmlns:a16="http://schemas.microsoft.com/office/drawing/2014/main" val="2403934541"/>
                  </a:ext>
                </a:extLst>
              </a:tr>
              <a:tr h="269988">
                <a:tc>
                  <a:txBody>
                    <a:bodyPr/>
                    <a:lstStyle/>
                    <a:p>
                      <a:pPr algn="ctr" fontAlgn="ctr"/>
                      <a:r>
                        <a:rPr lang="en-CO" sz="1600" u="none" strike="noStrike">
                          <a:effectLst/>
                        </a:rPr>
                        <a:t>2020</a:t>
                      </a:r>
                      <a:endParaRPr lang="en-CO" sz="1600" b="0" i="0" u="none" strike="noStrike">
                        <a:solidFill>
                          <a:srgbClr val="000000"/>
                        </a:solidFill>
                        <a:effectLst/>
                        <a:latin typeface="Calibri" panose="020F0502020204030204" pitchFamily="34" charset="0"/>
                      </a:endParaRPr>
                    </a:p>
                  </a:txBody>
                  <a:tcPr marL="12656" marR="12656" marT="12656" marB="0" anchor="ctr"/>
                </a:tc>
                <a:tc>
                  <a:txBody>
                    <a:bodyPr/>
                    <a:lstStyle/>
                    <a:p>
                      <a:pPr algn="l" fontAlgn="b"/>
                      <a:r>
                        <a:rPr lang="en-CO" sz="1600" u="none" strike="noStrike">
                          <a:effectLst/>
                        </a:rPr>
                        <a:t>             390 </a:t>
                      </a:r>
                      <a:endParaRPr lang="en-CO" sz="1600" b="0" i="0" u="none" strike="noStrike">
                        <a:solidFill>
                          <a:srgbClr val="000000"/>
                        </a:solidFill>
                        <a:effectLst/>
                        <a:latin typeface="Calibri" panose="020F0502020204030204" pitchFamily="34" charset="0"/>
                      </a:endParaRPr>
                    </a:p>
                  </a:txBody>
                  <a:tcPr marL="12656" marR="12656" marT="12656" marB="0" anchor="b"/>
                </a:tc>
                <a:extLst>
                  <a:ext uri="{0D108BD9-81ED-4DB2-BD59-A6C34878D82A}">
                    <a16:rowId xmlns:a16="http://schemas.microsoft.com/office/drawing/2014/main" val="738974964"/>
                  </a:ext>
                </a:extLst>
              </a:tr>
              <a:tr h="269988">
                <a:tc>
                  <a:txBody>
                    <a:bodyPr/>
                    <a:lstStyle/>
                    <a:p>
                      <a:pPr algn="ctr" fontAlgn="ctr"/>
                      <a:r>
                        <a:rPr lang="en-CO" sz="1600" u="none" strike="noStrike">
                          <a:effectLst/>
                        </a:rPr>
                        <a:t>2021</a:t>
                      </a:r>
                      <a:endParaRPr lang="en-CO" sz="1600" b="0" i="0" u="none" strike="noStrike">
                        <a:solidFill>
                          <a:srgbClr val="000000"/>
                        </a:solidFill>
                        <a:effectLst/>
                        <a:latin typeface="Calibri" panose="020F0502020204030204" pitchFamily="34" charset="0"/>
                      </a:endParaRPr>
                    </a:p>
                  </a:txBody>
                  <a:tcPr marL="12656" marR="12656" marT="12656" marB="0" anchor="ctr"/>
                </a:tc>
                <a:tc>
                  <a:txBody>
                    <a:bodyPr/>
                    <a:lstStyle/>
                    <a:p>
                      <a:pPr algn="l" fontAlgn="b"/>
                      <a:r>
                        <a:rPr lang="en-CO" sz="1600" u="none" strike="noStrike">
                          <a:effectLst/>
                        </a:rPr>
                        <a:t>        13.205 </a:t>
                      </a:r>
                      <a:endParaRPr lang="en-CO" sz="1600" b="0" i="0" u="none" strike="noStrike">
                        <a:solidFill>
                          <a:srgbClr val="000000"/>
                        </a:solidFill>
                        <a:effectLst/>
                        <a:latin typeface="Calibri" panose="020F0502020204030204" pitchFamily="34" charset="0"/>
                      </a:endParaRPr>
                    </a:p>
                  </a:txBody>
                  <a:tcPr marL="12656" marR="12656" marT="12656" marB="0" anchor="b"/>
                </a:tc>
                <a:extLst>
                  <a:ext uri="{0D108BD9-81ED-4DB2-BD59-A6C34878D82A}">
                    <a16:rowId xmlns:a16="http://schemas.microsoft.com/office/drawing/2014/main" val="3973280013"/>
                  </a:ext>
                </a:extLst>
              </a:tr>
              <a:tr h="269988">
                <a:tc>
                  <a:txBody>
                    <a:bodyPr/>
                    <a:lstStyle/>
                    <a:p>
                      <a:pPr algn="ctr" fontAlgn="ctr"/>
                      <a:r>
                        <a:rPr lang="en-CO" sz="1600" u="none" strike="noStrike">
                          <a:effectLst/>
                        </a:rPr>
                        <a:t>2022</a:t>
                      </a:r>
                      <a:endParaRPr lang="en-CO" sz="1600" b="0" i="0" u="none" strike="noStrike">
                        <a:solidFill>
                          <a:srgbClr val="000000"/>
                        </a:solidFill>
                        <a:effectLst/>
                        <a:latin typeface="Calibri" panose="020F0502020204030204" pitchFamily="34" charset="0"/>
                      </a:endParaRPr>
                    </a:p>
                  </a:txBody>
                  <a:tcPr marL="12656" marR="12656" marT="12656" marB="0" anchor="ctr"/>
                </a:tc>
                <a:tc>
                  <a:txBody>
                    <a:bodyPr/>
                    <a:lstStyle/>
                    <a:p>
                      <a:pPr algn="l" fontAlgn="b"/>
                      <a:r>
                        <a:rPr lang="en-CO" sz="1600" u="none" strike="noStrike">
                          <a:effectLst/>
                        </a:rPr>
                        <a:t>        13.205 </a:t>
                      </a:r>
                      <a:endParaRPr lang="en-CO" sz="1600" b="0" i="0" u="none" strike="noStrike">
                        <a:solidFill>
                          <a:srgbClr val="000000"/>
                        </a:solidFill>
                        <a:effectLst/>
                        <a:latin typeface="Calibri" panose="020F0502020204030204" pitchFamily="34" charset="0"/>
                      </a:endParaRPr>
                    </a:p>
                  </a:txBody>
                  <a:tcPr marL="12656" marR="12656" marT="12656" marB="0" anchor="b"/>
                </a:tc>
                <a:extLst>
                  <a:ext uri="{0D108BD9-81ED-4DB2-BD59-A6C34878D82A}">
                    <a16:rowId xmlns:a16="http://schemas.microsoft.com/office/drawing/2014/main" val="164418519"/>
                  </a:ext>
                </a:extLst>
              </a:tr>
              <a:tr h="269988">
                <a:tc>
                  <a:txBody>
                    <a:bodyPr/>
                    <a:lstStyle/>
                    <a:p>
                      <a:pPr algn="ctr" fontAlgn="ctr"/>
                      <a:r>
                        <a:rPr lang="en-US" sz="1600" u="none" strike="noStrike" dirty="0">
                          <a:effectLst/>
                        </a:rPr>
                        <a:t>TOTAL</a:t>
                      </a:r>
                      <a:endParaRPr lang="en-US" sz="1600" b="1" i="0" u="none" strike="noStrike" dirty="0">
                        <a:solidFill>
                          <a:srgbClr val="000000"/>
                        </a:solidFill>
                        <a:effectLst/>
                        <a:latin typeface="Calibri" panose="020F0502020204030204" pitchFamily="34" charset="0"/>
                      </a:endParaRPr>
                    </a:p>
                  </a:txBody>
                  <a:tcPr marL="12656" marR="12656" marT="12656" marB="0" anchor="ctr"/>
                </a:tc>
                <a:tc>
                  <a:txBody>
                    <a:bodyPr/>
                    <a:lstStyle/>
                    <a:p>
                      <a:pPr algn="l" fontAlgn="b"/>
                      <a:r>
                        <a:rPr lang="en-CO" sz="1600" u="none" strike="noStrike" dirty="0">
                          <a:effectLst/>
                        </a:rPr>
                        <a:t>        82.797 </a:t>
                      </a:r>
                      <a:endParaRPr lang="en-CO" sz="1600" b="1" i="0" u="none" strike="noStrike" dirty="0">
                        <a:solidFill>
                          <a:srgbClr val="000000"/>
                        </a:solidFill>
                        <a:effectLst/>
                        <a:latin typeface="Calibri" panose="020F0502020204030204" pitchFamily="34" charset="0"/>
                      </a:endParaRPr>
                    </a:p>
                  </a:txBody>
                  <a:tcPr marL="12656" marR="12656" marT="12656" marB="0" anchor="b"/>
                </a:tc>
                <a:extLst>
                  <a:ext uri="{0D108BD9-81ED-4DB2-BD59-A6C34878D82A}">
                    <a16:rowId xmlns:a16="http://schemas.microsoft.com/office/drawing/2014/main" val="4148226076"/>
                  </a:ext>
                </a:extLst>
              </a:tr>
            </a:tbl>
          </a:graphicData>
        </a:graphic>
      </p:graphicFrame>
      <p:pic>
        <p:nvPicPr>
          <p:cNvPr id="11" name="Picture 10">
            <a:extLst>
              <a:ext uri="{FF2B5EF4-FFF2-40B4-BE49-F238E27FC236}">
                <a16:creationId xmlns:a16="http://schemas.microsoft.com/office/drawing/2014/main" id="{AEE602F0-8A2C-C58D-9FA1-06B8E181D67D}"/>
              </a:ext>
            </a:extLst>
          </p:cNvPr>
          <p:cNvPicPr>
            <a:picLocks noChangeAspect="1"/>
          </p:cNvPicPr>
          <p:nvPr/>
        </p:nvPicPr>
        <p:blipFill>
          <a:blip r:embed="rId3"/>
          <a:stretch>
            <a:fillRect/>
          </a:stretch>
        </p:blipFill>
        <p:spPr>
          <a:xfrm>
            <a:off x="3707904" y="1916832"/>
            <a:ext cx="2966798" cy="4054105"/>
          </a:xfrm>
          <a:prstGeom prst="rect">
            <a:avLst/>
          </a:prstGeom>
        </p:spPr>
      </p:pic>
      <p:sp>
        <p:nvSpPr>
          <p:cNvPr id="12" name="5 CuadroTexto">
            <a:extLst>
              <a:ext uri="{FF2B5EF4-FFF2-40B4-BE49-F238E27FC236}">
                <a16:creationId xmlns:a16="http://schemas.microsoft.com/office/drawing/2014/main" id="{4AD49963-3BC2-C718-0CB6-12FA77CA8F08}"/>
              </a:ext>
            </a:extLst>
          </p:cNvPr>
          <p:cNvSpPr txBox="1"/>
          <p:nvPr/>
        </p:nvSpPr>
        <p:spPr>
          <a:xfrm>
            <a:off x="107504" y="1700808"/>
            <a:ext cx="3384376" cy="4185761"/>
          </a:xfrm>
          <a:prstGeom prst="rect">
            <a:avLst/>
          </a:prstGeom>
          <a:noFill/>
        </p:spPr>
        <p:txBody>
          <a:bodyPr wrap="square" rtlCol="0">
            <a:spAutoFit/>
          </a:bodyPr>
          <a:lstStyle/>
          <a:p>
            <a:pPr marL="0" lvl="1"/>
            <a:r>
              <a:rPr lang="en-US" sz="1400" dirty="0">
                <a:solidFill>
                  <a:schemeClr val="tx1">
                    <a:lumMod val="65000"/>
                    <a:lumOff val="35000"/>
                  </a:schemeClr>
                </a:solidFill>
                <a:latin typeface="AvantGarde Bk BT" pitchFamily="34" charset="0"/>
              </a:rPr>
              <a:t>FUNDESOE has a great professional team that for years has stood out for its great commitment to ensuring the resources received without compromising the quality of the service or products delivered.</a:t>
            </a:r>
          </a:p>
          <a:p>
            <a:pPr marL="0" lvl="1"/>
            <a:endParaRPr lang="es-CO" sz="1400" dirty="0">
              <a:solidFill>
                <a:schemeClr val="tx1">
                  <a:lumMod val="65000"/>
                  <a:lumOff val="35000"/>
                </a:schemeClr>
              </a:solidFill>
              <a:latin typeface="AvantGarde Bk BT" pitchFamily="34" charset="0"/>
            </a:endParaRPr>
          </a:p>
          <a:p>
            <a:pPr marL="0" lvl="1"/>
            <a:r>
              <a:rPr lang="en-US" sz="1400" dirty="0">
                <a:solidFill>
                  <a:schemeClr val="tx1">
                    <a:lumMod val="65000"/>
                    <a:lumOff val="35000"/>
                  </a:schemeClr>
                </a:solidFill>
                <a:latin typeface="AvantGarde Bk BT" pitchFamily="34" charset="0"/>
              </a:rPr>
              <a:t>We achieved a positive impact on more than 80,000 families in more than 100 municipalities nationwide.</a:t>
            </a:r>
          </a:p>
          <a:p>
            <a:pPr marL="0" lvl="1"/>
            <a:endParaRPr lang="es-CO" sz="1400" dirty="0">
              <a:solidFill>
                <a:schemeClr val="tx1">
                  <a:lumMod val="65000"/>
                  <a:lumOff val="35000"/>
                </a:schemeClr>
              </a:solidFill>
              <a:latin typeface="AvantGarde Bk BT" pitchFamily="34" charset="0"/>
            </a:endParaRPr>
          </a:p>
          <a:p>
            <a:pPr marL="0" lvl="1"/>
            <a:r>
              <a:rPr lang="en-US" sz="1400" dirty="0">
                <a:solidFill>
                  <a:schemeClr val="tx1">
                    <a:lumMod val="65000"/>
                    <a:lumOff val="35000"/>
                  </a:schemeClr>
                </a:solidFill>
                <a:latin typeface="AvantGarde Bk BT" pitchFamily="34" charset="0"/>
              </a:rPr>
              <a:t>Deliverables :</a:t>
            </a:r>
          </a:p>
          <a:p>
            <a:pPr marL="285750" lvl="1" indent="-285750">
              <a:buFontTx/>
              <a:buChar char="-"/>
            </a:pPr>
            <a:r>
              <a:rPr lang="en-US" sz="1400" dirty="0">
                <a:solidFill>
                  <a:schemeClr val="tx1">
                    <a:lumMod val="65000"/>
                    <a:lumOff val="35000"/>
                  </a:schemeClr>
                </a:solidFill>
                <a:latin typeface="AvantGarde Bk BT" pitchFamily="34" charset="0"/>
              </a:rPr>
              <a:t>Food</a:t>
            </a:r>
          </a:p>
          <a:p>
            <a:pPr marL="285750" lvl="1" indent="-285750">
              <a:buFontTx/>
              <a:buChar char="-"/>
            </a:pPr>
            <a:r>
              <a:rPr lang="en-US" sz="1400" dirty="0">
                <a:solidFill>
                  <a:schemeClr val="tx1">
                    <a:lumMod val="65000"/>
                    <a:lumOff val="35000"/>
                  </a:schemeClr>
                </a:solidFill>
                <a:latin typeface="AvantGarde Bk BT" pitchFamily="34" charset="0"/>
              </a:rPr>
              <a:t>School Kits</a:t>
            </a:r>
          </a:p>
          <a:p>
            <a:pPr marL="285750" lvl="1" indent="-285750">
              <a:buFontTx/>
              <a:buChar char="-"/>
            </a:pPr>
            <a:r>
              <a:rPr lang="en-US" sz="1400" dirty="0">
                <a:solidFill>
                  <a:schemeClr val="tx1">
                    <a:lumMod val="65000"/>
                    <a:lumOff val="35000"/>
                  </a:schemeClr>
                </a:solidFill>
                <a:latin typeface="AvantGarde Bk BT" pitchFamily="34" charset="0"/>
              </a:rPr>
              <a:t>Institutional Uniforms</a:t>
            </a:r>
          </a:p>
          <a:p>
            <a:pPr marL="285750" lvl="1" indent="-285750">
              <a:buFontTx/>
              <a:buChar char="-"/>
            </a:pPr>
            <a:r>
              <a:rPr lang="en-US" sz="1400" dirty="0">
                <a:solidFill>
                  <a:schemeClr val="tx1">
                    <a:lumMod val="65000"/>
                    <a:lumOff val="35000"/>
                  </a:schemeClr>
                </a:solidFill>
                <a:latin typeface="AvantGarde Bk BT" pitchFamily="34" charset="0"/>
              </a:rPr>
              <a:t>Kids’ uniforms</a:t>
            </a:r>
          </a:p>
          <a:p>
            <a:pPr marL="285750" lvl="1" indent="-285750">
              <a:buFontTx/>
              <a:buChar char="-"/>
            </a:pPr>
            <a:r>
              <a:rPr lang="en-US" sz="1400" dirty="0">
                <a:solidFill>
                  <a:schemeClr val="tx1">
                    <a:lumMod val="65000"/>
                    <a:lumOff val="35000"/>
                  </a:schemeClr>
                </a:solidFill>
                <a:latin typeface="AvantGarde Bk BT" pitchFamily="34" charset="0"/>
              </a:rPr>
              <a:t>Accompaniment in parenting guidelines, nutrition, psychology and comprehensive education (children and family members)</a:t>
            </a:r>
            <a:r>
              <a:rPr lang="es-CO" sz="1400" dirty="0">
                <a:solidFill>
                  <a:schemeClr val="tx1">
                    <a:lumMod val="65000"/>
                    <a:lumOff val="35000"/>
                  </a:schemeClr>
                </a:solidFill>
                <a:latin typeface="AvantGarde Bk BT"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lide(fromBottom)">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332656"/>
            <a:ext cx="8229600" cy="864096"/>
          </a:xfrm>
        </p:spPr>
        <p:txBody>
          <a:bodyPr>
            <a:normAutofit/>
          </a:bodyPr>
          <a:lstStyle/>
          <a:p>
            <a:pPr algn="r"/>
            <a:r>
              <a:rPr lang="es-CO" sz="4000" b="1" dirty="0" err="1">
                <a:solidFill>
                  <a:schemeClr val="tx1">
                    <a:lumMod val="65000"/>
                    <a:lumOff val="35000"/>
                  </a:schemeClr>
                </a:solidFill>
                <a:latin typeface="AverysHand" pitchFamily="34" charset="0"/>
              </a:rPr>
              <a:t>Contact</a:t>
            </a:r>
            <a:r>
              <a:rPr lang="es-CO" sz="4000" b="1" dirty="0">
                <a:solidFill>
                  <a:schemeClr val="tx1">
                    <a:lumMod val="65000"/>
                    <a:lumOff val="35000"/>
                  </a:schemeClr>
                </a:solidFill>
                <a:latin typeface="AverysHand" pitchFamily="34" charset="0"/>
              </a:rPr>
              <a:t> </a:t>
            </a:r>
            <a:r>
              <a:rPr lang="es-CO" sz="4000" b="1" dirty="0" err="1">
                <a:solidFill>
                  <a:schemeClr val="tx1">
                    <a:lumMod val="65000"/>
                    <a:lumOff val="35000"/>
                  </a:schemeClr>
                </a:solidFill>
                <a:latin typeface="AverysHand" pitchFamily="34" charset="0"/>
              </a:rPr>
              <a:t>info</a:t>
            </a:r>
            <a:endParaRPr lang="en-US" sz="4000" dirty="0">
              <a:solidFill>
                <a:schemeClr val="tx1">
                  <a:lumMod val="65000"/>
                  <a:lumOff val="35000"/>
                </a:schemeClr>
              </a:solidFill>
              <a:latin typeface="AverysHand" pitchFamily="34" charset="0"/>
            </a:endParaRPr>
          </a:p>
        </p:txBody>
      </p:sp>
      <p:pic>
        <p:nvPicPr>
          <p:cNvPr id="5" name="Picture 3" descr="D:\natiKo\Trabajo\FUNDESOE\jpg\forma1.png"/>
          <p:cNvPicPr>
            <a:picLocks noChangeAspect="1" noChangeArrowheads="1"/>
          </p:cNvPicPr>
          <p:nvPr/>
        </p:nvPicPr>
        <p:blipFill>
          <a:blip r:embed="rId2" cstate="print"/>
          <a:srcRect/>
          <a:stretch>
            <a:fillRect/>
          </a:stretch>
        </p:blipFill>
        <p:spPr bwMode="auto">
          <a:xfrm>
            <a:off x="2915816" y="764704"/>
            <a:ext cx="6096000" cy="838200"/>
          </a:xfrm>
          <a:prstGeom prst="rect">
            <a:avLst/>
          </a:prstGeom>
          <a:noFill/>
        </p:spPr>
      </p:pic>
      <p:pic>
        <p:nvPicPr>
          <p:cNvPr id="6146" name="Picture 2" descr="D:\natiKo\Trabajo\FUNDESOE\jpg\foto01.png"/>
          <p:cNvPicPr>
            <a:picLocks noChangeAspect="1" noChangeArrowheads="1"/>
          </p:cNvPicPr>
          <p:nvPr/>
        </p:nvPicPr>
        <p:blipFill>
          <a:blip r:embed="rId3" cstate="print"/>
          <a:srcRect/>
          <a:stretch>
            <a:fillRect/>
          </a:stretch>
        </p:blipFill>
        <p:spPr bwMode="auto">
          <a:xfrm rot="20977861">
            <a:off x="319709" y="4134879"/>
            <a:ext cx="2476986" cy="2582745"/>
          </a:xfrm>
          <a:prstGeom prst="rect">
            <a:avLst/>
          </a:prstGeom>
          <a:noFill/>
        </p:spPr>
      </p:pic>
      <p:pic>
        <p:nvPicPr>
          <p:cNvPr id="6147" name="Picture 3" descr="D:\natiKo\Trabajo\FUNDESOE\jpg\foto02.png"/>
          <p:cNvPicPr>
            <a:picLocks noChangeAspect="1" noChangeArrowheads="1"/>
          </p:cNvPicPr>
          <p:nvPr/>
        </p:nvPicPr>
        <p:blipFill>
          <a:blip r:embed="rId4" cstate="print"/>
          <a:srcRect/>
          <a:stretch>
            <a:fillRect/>
          </a:stretch>
        </p:blipFill>
        <p:spPr bwMode="auto">
          <a:xfrm rot="1064293">
            <a:off x="2549165" y="3823228"/>
            <a:ext cx="2616678" cy="2728402"/>
          </a:xfrm>
          <a:prstGeom prst="rect">
            <a:avLst/>
          </a:prstGeom>
          <a:noFill/>
        </p:spPr>
      </p:pic>
      <p:sp>
        <p:nvSpPr>
          <p:cNvPr id="2" name="5 CuadroTexto">
            <a:extLst>
              <a:ext uri="{FF2B5EF4-FFF2-40B4-BE49-F238E27FC236}">
                <a16:creationId xmlns:a16="http://schemas.microsoft.com/office/drawing/2014/main" id="{E4F3E128-8B86-6345-25BB-C846C25E954B}"/>
              </a:ext>
            </a:extLst>
          </p:cNvPr>
          <p:cNvSpPr txBox="1"/>
          <p:nvPr/>
        </p:nvSpPr>
        <p:spPr>
          <a:xfrm>
            <a:off x="132185" y="1602904"/>
            <a:ext cx="4439815" cy="1815882"/>
          </a:xfrm>
          <a:prstGeom prst="rect">
            <a:avLst/>
          </a:prstGeom>
          <a:noFill/>
        </p:spPr>
        <p:txBody>
          <a:bodyPr wrap="square" rtlCol="0">
            <a:spAutoFit/>
          </a:bodyPr>
          <a:lstStyle/>
          <a:p>
            <a:pPr marL="0" lvl="1"/>
            <a:r>
              <a:rPr lang="es-CO" sz="1400" dirty="0">
                <a:solidFill>
                  <a:schemeClr val="tx1">
                    <a:lumMod val="65000"/>
                    <a:lumOff val="35000"/>
                  </a:schemeClr>
                </a:solidFill>
                <a:latin typeface="AvantGarde Bk BT" pitchFamily="34" charset="0"/>
              </a:rPr>
              <a:t>Fundación para el Fomento de la Democracia, el Desarrollo Social y la Ecología - FUNDESOE</a:t>
            </a:r>
          </a:p>
          <a:p>
            <a:pPr marL="0" lvl="1"/>
            <a:r>
              <a:rPr lang="es-CO" sz="1400" dirty="0">
                <a:solidFill>
                  <a:schemeClr val="tx1">
                    <a:lumMod val="65000"/>
                    <a:lumOff val="35000"/>
                  </a:schemeClr>
                </a:solidFill>
                <a:latin typeface="AvantGarde Bk BT" pitchFamily="34" charset="0"/>
              </a:rPr>
              <a:t>NIT 800.205.721-5</a:t>
            </a:r>
            <a:endParaRPr lang="es-CO" sz="1400" dirty="0">
              <a:solidFill>
                <a:schemeClr val="tx1">
                  <a:lumMod val="65000"/>
                  <a:lumOff val="35000"/>
                </a:schemeClr>
              </a:solidFill>
              <a:latin typeface="AvantGarde Bk BT" pitchFamily="34" charset="0"/>
              <a:hlinkClick r:id="rId5"/>
            </a:endParaRPr>
          </a:p>
          <a:p>
            <a:pPr marL="0" lvl="1"/>
            <a:r>
              <a:rPr lang="es-CO" sz="1400" dirty="0">
                <a:solidFill>
                  <a:schemeClr val="tx1">
                    <a:lumMod val="65000"/>
                    <a:lumOff val="35000"/>
                  </a:schemeClr>
                </a:solidFill>
                <a:latin typeface="AvantGarde Bk BT" pitchFamily="34" charset="0"/>
                <a:hlinkClick r:id="rId5"/>
              </a:rPr>
              <a:t>www.fundesoe.org</a:t>
            </a:r>
            <a:endParaRPr lang="es-CO" sz="1400" dirty="0">
              <a:solidFill>
                <a:schemeClr val="tx1">
                  <a:lumMod val="65000"/>
                  <a:lumOff val="35000"/>
                </a:schemeClr>
              </a:solidFill>
              <a:latin typeface="AvantGarde Bk BT" pitchFamily="34" charset="0"/>
            </a:endParaRPr>
          </a:p>
          <a:p>
            <a:pPr marL="0" lvl="1"/>
            <a:r>
              <a:rPr lang="es-CO" sz="1400" dirty="0">
                <a:solidFill>
                  <a:schemeClr val="tx1">
                    <a:lumMod val="65000"/>
                    <a:lumOff val="35000"/>
                  </a:schemeClr>
                </a:solidFill>
                <a:latin typeface="AvantGarde Bk BT" pitchFamily="34" charset="0"/>
              </a:rPr>
              <a:t>Calle 68 # 61 – 59 Barrio Bellavista ZIP 080002</a:t>
            </a:r>
          </a:p>
          <a:p>
            <a:pPr marL="0" lvl="1"/>
            <a:r>
              <a:rPr lang="es-CO" sz="1400" dirty="0">
                <a:solidFill>
                  <a:schemeClr val="tx1">
                    <a:lumMod val="65000"/>
                    <a:lumOff val="35000"/>
                  </a:schemeClr>
                </a:solidFill>
                <a:latin typeface="AvantGarde Bk BT" pitchFamily="34" charset="0"/>
              </a:rPr>
              <a:t>Barranquilla, Colombia</a:t>
            </a:r>
          </a:p>
          <a:p>
            <a:pPr marL="0" lvl="1"/>
            <a:r>
              <a:rPr lang="es-CO" sz="1400" dirty="0">
                <a:solidFill>
                  <a:schemeClr val="tx1">
                    <a:lumMod val="65000"/>
                    <a:lumOff val="35000"/>
                  </a:schemeClr>
                </a:solidFill>
                <a:latin typeface="AvantGarde Bk BT" pitchFamily="34" charset="0"/>
              </a:rPr>
              <a:t>+57 310 4764442 / +57 313 3890242</a:t>
            </a:r>
          </a:p>
          <a:p>
            <a:pPr marL="0" lvl="1"/>
            <a:r>
              <a:rPr lang="es-CO" sz="1400" dirty="0">
                <a:solidFill>
                  <a:schemeClr val="tx1">
                    <a:lumMod val="65000"/>
                    <a:lumOff val="35000"/>
                  </a:schemeClr>
                </a:solidFill>
                <a:latin typeface="AvantGarde Bk BT" pitchFamily="34" charset="0"/>
                <a:hlinkClick r:id="rId6"/>
              </a:rPr>
              <a:t>info@fundesoe.org</a:t>
            </a:r>
            <a:endParaRPr lang="es-CO" sz="1400" dirty="0">
              <a:solidFill>
                <a:schemeClr val="tx1">
                  <a:lumMod val="65000"/>
                  <a:lumOff val="35000"/>
                </a:schemeClr>
              </a:solidFill>
              <a:latin typeface="AvantGarde Bk BT" pitchFamily="34" charset="0"/>
            </a:endParaRPr>
          </a:p>
        </p:txBody>
      </p:sp>
      <p:sp>
        <p:nvSpPr>
          <p:cNvPr id="3" name="5 CuadroTexto">
            <a:extLst>
              <a:ext uri="{FF2B5EF4-FFF2-40B4-BE49-F238E27FC236}">
                <a16:creationId xmlns:a16="http://schemas.microsoft.com/office/drawing/2014/main" id="{5FA7F07E-A18C-4D92-DBB7-D335829186F7}"/>
              </a:ext>
            </a:extLst>
          </p:cNvPr>
          <p:cNvSpPr txBox="1"/>
          <p:nvPr/>
        </p:nvSpPr>
        <p:spPr>
          <a:xfrm>
            <a:off x="4704185" y="1602904"/>
            <a:ext cx="4439815" cy="1815882"/>
          </a:xfrm>
          <a:prstGeom prst="rect">
            <a:avLst/>
          </a:prstGeom>
          <a:noFill/>
        </p:spPr>
        <p:txBody>
          <a:bodyPr wrap="square" rtlCol="0">
            <a:spAutoFit/>
          </a:bodyPr>
          <a:lstStyle/>
          <a:p>
            <a:pPr marL="0" lvl="1"/>
            <a:r>
              <a:rPr lang="es-CO" sz="1400" dirty="0">
                <a:solidFill>
                  <a:schemeClr val="tx1">
                    <a:lumMod val="65000"/>
                    <a:lumOff val="35000"/>
                  </a:schemeClr>
                </a:solidFill>
                <a:latin typeface="AvantGarde Bk BT" pitchFamily="34" charset="0"/>
              </a:rPr>
              <a:t>DONATIONS</a:t>
            </a:r>
          </a:p>
          <a:p>
            <a:pPr marL="0" lvl="1"/>
            <a:r>
              <a:rPr lang="es-CO" sz="1400" dirty="0">
                <a:solidFill>
                  <a:schemeClr val="tx1">
                    <a:lumMod val="65000"/>
                    <a:lumOff val="35000"/>
                  </a:schemeClr>
                </a:solidFill>
                <a:latin typeface="AvantGarde Bk BT" pitchFamily="34" charset="0"/>
              </a:rPr>
              <a:t>Bank: Davivienda</a:t>
            </a:r>
          </a:p>
          <a:p>
            <a:pPr marL="0" lvl="1"/>
            <a:r>
              <a:rPr lang="es-CO" sz="1400" dirty="0">
                <a:solidFill>
                  <a:schemeClr val="tx1">
                    <a:lumMod val="65000"/>
                    <a:lumOff val="35000"/>
                  </a:schemeClr>
                </a:solidFill>
                <a:latin typeface="AvantGarde Bk BT" pitchFamily="34" charset="0"/>
              </a:rPr>
              <a:t>Barranquilla, Colombia </a:t>
            </a:r>
          </a:p>
          <a:p>
            <a:pPr marL="0" lvl="1"/>
            <a:r>
              <a:rPr lang="es-CO" sz="1400" dirty="0">
                <a:solidFill>
                  <a:schemeClr val="tx1">
                    <a:lumMod val="65000"/>
                    <a:lumOff val="35000"/>
                  </a:schemeClr>
                </a:solidFill>
                <a:latin typeface="AvantGarde Bk BT" pitchFamily="34" charset="0"/>
              </a:rPr>
              <a:t>Swift </a:t>
            </a:r>
            <a:r>
              <a:rPr lang="es-CO" sz="1400" dirty="0" err="1">
                <a:solidFill>
                  <a:schemeClr val="tx1">
                    <a:lumMod val="65000"/>
                    <a:lumOff val="35000"/>
                  </a:schemeClr>
                </a:solidFill>
                <a:latin typeface="AvantGarde Bk BT" pitchFamily="34" charset="0"/>
              </a:rPr>
              <a:t>code</a:t>
            </a:r>
            <a:r>
              <a:rPr lang="es-CO" sz="1400" dirty="0">
                <a:solidFill>
                  <a:schemeClr val="tx1">
                    <a:lumMod val="65000"/>
                    <a:lumOff val="35000"/>
                  </a:schemeClr>
                </a:solidFill>
                <a:latin typeface="AvantGarde Bk BT" pitchFamily="34" charset="0"/>
              </a:rPr>
              <a:t>: </a:t>
            </a:r>
            <a:r>
              <a:rPr lang="es-CO" sz="1400" dirty="0" err="1">
                <a:solidFill>
                  <a:schemeClr val="tx1">
                    <a:lumMod val="65000"/>
                    <a:lumOff val="35000"/>
                  </a:schemeClr>
                </a:solidFill>
                <a:latin typeface="AvantGarde Bk BT" pitchFamily="34" charset="0"/>
              </a:rPr>
              <a:t>Cafecobb</a:t>
            </a:r>
            <a:endParaRPr lang="es-CO" sz="1400" dirty="0">
              <a:solidFill>
                <a:schemeClr val="tx1">
                  <a:lumMod val="65000"/>
                  <a:lumOff val="35000"/>
                </a:schemeClr>
              </a:solidFill>
              <a:latin typeface="AvantGarde Bk BT" pitchFamily="34" charset="0"/>
            </a:endParaRPr>
          </a:p>
          <a:p>
            <a:pPr marL="0" lvl="1"/>
            <a:r>
              <a:rPr lang="es-CO" sz="1400" dirty="0" err="1">
                <a:solidFill>
                  <a:schemeClr val="tx1">
                    <a:lumMod val="65000"/>
                    <a:lumOff val="35000"/>
                  </a:schemeClr>
                </a:solidFill>
                <a:latin typeface="AvantGarde Bk BT" pitchFamily="34" charset="0"/>
              </a:rPr>
              <a:t>Checking</a:t>
            </a:r>
            <a:r>
              <a:rPr lang="es-CO" sz="1400" dirty="0">
                <a:solidFill>
                  <a:schemeClr val="tx1">
                    <a:lumMod val="65000"/>
                    <a:lumOff val="35000"/>
                  </a:schemeClr>
                </a:solidFill>
                <a:latin typeface="AvantGarde Bk BT" pitchFamily="34" charset="0"/>
              </a:rPr>
              <a:t> </a:t>
            </a:r>
            <a:r>
              <a:rPr lang="es-CO" sz="1400" dirty="0" err="1">
                <a:solidFill>
                  <a:schemeClr val="tx1">
                    <a:lumMod val="65000"/>
                    <a:lumOff val="35000"/>
                  </a:schemeClr>
                </a:solidFill>
                <a:latin typeface="AvantGarde Bk BT" pitchFamily="34" charset="0"/>
              </a:rPr>
              <a:t>account</a:t>
            </a:r>
            <a:r>
              <a:rPr lang="es-CO" sz="1400" dirty="0">
                <a:solidFill>
                  <a:schemeClr val="tx1">
                    <a:lumMod val="65000"/>
                    <a:lumOff val="35000"/>
                  </a:schemeClr>
                </a:solidFill>
                <a:latin typeface="AvantGarde Bk BT" pitchFamily="34" charset="0"/>
              </a:rPr>
              <a:t>:</a:t>
            </a:r>
          </a:p>
          <a:p>
            <a:pPr marL="0" lvl="1"/>
            <a:r>
              <a:rPr lang="es-CO" sz="1400" dirty="0">
                <a:solidFill>
                  <a:schemeClr val="tx1">
                    <a:lumMod val="65000"/>
                    <a:lumOff val="35000"/>
                  </a:schemeClr>
                </a:solidFill>
                <a:latin typeface="AvantGarde Bk BT" pitchFamily="34" charset="0"/>
              </a:rPr>
              <a:t>No. 026169995607 </a:t>
            </a:r>
          </a:p>
          <a:p>
            <a:pPr marL="0" lvl="1"/>
            <a:r>
              <a:rPr lang="es-CO" sz="1400" dirty="0" err="1">
                <a:solidFill>
                  <a:schemeClr val="tx1">
                    <a:lumMod val="65000"/>
                    <a:lumOff val="35000"/>
                  </a:schemeClr>
                </a:solidFill>
                <a:latin typeface="AvantGarde Bk BT" pitchFamily="34" charset="0"/>
              </a:rPr>
              <a:t>Bank’s</a:t>
            </a:r>
            <a:r>
              <a:rPr lang="es-CO" sz="1400" dirty="0">
                <a:solidFill>
                  <a:schemeClr val="tx1">
                    <a:lumMod val="65000"/>
                    <a:lumOff val="35000"/>
                  </a:schemeClr>
                </a:solidFill>
                <a:latin typeface="AvantGarde Bk BT" pitchFamily="34" charset="0"/>
              </a:rPr>
              <a:t> </a:t>
            </a:r>
            <a:r>
              <a:rPr lang="es-CO" sz="1400" dirty="0" err="1">
                <a:solidFill>
                  <a:schemeClr val="tx1">
                    <a:lumMod val="65000"/>
                    <a:lumOff val="35000"/>
                  </a:schemeClr>
                </a:solidFill>
                <a:latin typeface="AvantGarde Bk BT" pitchFamily="34" charset="0"/>
              </a:rPr>
              <a:t>address</a:t>
            </a:r>
            <a:r>
              <a:rPr lang="es-CO" sz="1400" dirty="0">
                <a:solidFill>
                  <a:schemeClr val="tx1">
                    <a:lumMod val="65000"/>
                    <a:lumOff val="35000"/>
                  </a:schemeClr>
                </a:solidFill>
                <a:latin typeface="AvantGarde Bk BT" pitchFamily="34" charset="0"/>
              </a:rPr>
              <a:t>: Carrera 54 70 189</a:t>
            </a:r>
          </a:p>
          <a:p>
            <a:pPr marL="0" lvl="1"/>
            <a:r>
              <a:rPr lang="es-CO" sz="1400" dirty="0" err="1">
                <a:solidFill>
                  <a:schemeClr val="tx1">
                    <a:lumMod val="65000"/>
                    <a:lumOff val="35000"/>
                  </a:schemeClr>
                </a:solidFill>
                <a:latin typeface="AvantGarde Bk BT" pitchFamily="34" charset="0"/>
              </a:rPr>
              <a:t>Bank’s</a:t>
            </a:r>
            <a:r>
              <a:rPr lang="es-CO" sz="1400" dirty="0">
                <a:solidFill>
                  <a:schemeClr val="tx1">
                    <a:lumMod val="65000"/>
                    <a:lumOff val="35000"/>
                  </a:schemeClr>
                </a:solidFill>
                <a:latin typeface="AvantGarde Bk BT" pitchFamily="34" charset="0"/>
              </a:rPr>
              <a:t> pone No.: +57 1 3300000</a:t>
            </a:r>
          </a:p>
        </p:txBody>
      </p:sp>
      <p:sp>
        <p:nvSpPr>
          <p:cNvPr id="7" name="5 CuadroTexto">
            <a:extLst>
              <a:ext uri="{FF2B5EF4-FFF2-40B4-BE49-F238E27FC236}">
                <a16:creationId xmlns:a16="http://schemas.microsoft.com/office/drawing/2014/main" id="{7BB11AB0-CEF3-93BB-A2F9-165D3133B7F5}"/>
              </a:ext>
            </a:extLst>
          </p:cNvPr>
          <p:cNvSpPr txBox="1"/>
          <p:nvPr/>
        </p:nvSpPr>
        <p:spPr>
          <a:xfrm>
            <a:off x="5450433" y="6001543"/>
            <a:ext cx="3298031" cy="307777"/>
          </a:xfrm>
          <a:prstGeom prst="rect">
            <a:avLst/>
          </a:prstGeom>
          <a:noFill/>
        </p:spPr>
        <p:txBody>
          <a:bodyPr wrap="square" rtlCol="0">
            <a:spAutoFit/>
          </a:bodyPr>
          <a:lstStyle/>
          <a:p>
            <a:pPr marL="0" lvl="1"/>
            <a:r>
              <a:rPr lang="es-CO" sz="1400" dirty="0">
                <a:solidFill>
                  <a:schemeClr val="tx1">
                    <a:lumMod val="65000"/>
                    <a:lumOff val="35000"/>
                  </a:schemeClr>
                </a:solidFill>
                <a:latin typeface="AvantGarde Bk BT" pitchFamily="34" charset="0"/>
              </a:rPr>
              <a:t>3Bp7rAJnmos2tXTb1pDEgDyW4bqQm9fihi</a:t>
            </a:r>
          </a:p>
        </p:txBody>
      </p:sp>
      <p:pic>
        <p:nvPicPr>
          <p:cNvPr id="2050" name="Picture 2" descr="Bitcoin Logo - PNG y Vector">
            <a:extLst>
              <a:ext uri="{FF2B5EF4-FFF2-40B4-BE49-F238E27FC236}">
                <a16:creationId xmlns:a16="http://schemas.microsoft.com/office/drawing/2014/main" id="{420AFD73-A05C-A1C9-168A-53D5BBF9785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9109" y="3512418"/>
            <a:ext cx="780678" cy="78067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1D68374-84FA-78FC-168A-E30E828CA3FB}"/>
              </a:ext>
            </a:extLst>
          </p:cNvPr>
          <p:cNvPicPr>
            <a:picLocks noChangeAspect="1"/>
          </p:cNvPicPr>
          <p:nvPr/>
        </p:nvPicPr>
        <p:blipFill>
          <a:blip r:embed="rId8"/>
          <a:stretch>
            <a:fillRect/>
          </a:stretch>
        </p:blipFill>
        <p:spPr>
          <a:xfrm>
            <a:off x="6356969" y="4437112"/>
            <a:ext cx="1484958" cy="14849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55" presetClass="entr" presetSubtype="0" fill="hold" nodeType="afterEffect">
                                  <p:stCondLst>
                                    <p:cond delay="0"/>
                                  </p:stCondLst>
                                  <p:childTnLst>
                                    <p:set>
                                      <p:cBhvr>
                                        <p:cTn id="17" dur="1" fill="hold">
                                          <p:stCondLst>
                                            <p:cond delay="0"/>
                                          </p:stCondLst>
                                        </p:cTn>
                                        <p:tgtEl>
                                          <p:spTgt spid="6146"/>
                                        </p:tgtEl>
                                        <p:attrNameLst>
                                          <p:attrName>style.visibility</p:attrName>
                                        </p:attrNameLst>
                                      </p:cBhvr>
                                      <p:to>
                                        <p:strVal val="visible"/>
                                      </p:to>
                                    </p:set>
                                    <p:anim calcmode="lin" valueType="num">
                                      <p:cBhvr>
                                        <p:cTn id="18" dur="1000" fill="hold"/>
                                        <p:tgtEl>
                                          <p:spTgt spid="6146"/>
                                        </p:tgtEl>
                                        <p:attrNameLst>
                                          <p:attrName>ppt_w</p:attrName>
                                        </p:attrNameLst>
                                      </p:cBhvr>
                                      <p:tavLst>
                                        <p:tav tm="0">
                                          <p:val>
                                            <p:strVal val="#ppt_w*0.70"/>
                                          </p:val>
                                        </p:tav>
                                        <p:tav tm="100000">
                                          <p:val>
                                            <p:strVal val="#ppt_w"/>
                                          </p:val>
                                        </p:tav>
                                      </p:tavLst>
                                    </p:anim>
                                    <p:anim calcmode="lin" valueType="num">
                                      <p:cBhvr>
                                        <p:cTn id="19" dur="1000" fill="hold"/>
                                        <p:tgtEl>
                                          <p:spTgt spid="6146"/>
                                        </p:tgtEl>
                                        <p:attrNameLst>
                                          <p:attrName>ppt_h</p:attrName>
                                        </p:attrNameLst>
                                      </p:cBhvr>
                                      <p:tavLst>
                                        <p:tav tm="0">
                                          <p:val>
                                            <p:strVal val="#ppt_h"/>
                                          </p:val>
                                        </p:tav>
                                        <p:tav tm="100000">
                                          <p:val>
                                            <p:strVal val="#ppt_h"/>
                                          </p:val>
                                        </p:tav>
                                      </p:tavLst>
                                    </p:anim>
                                    <p:animEffect transition="in" filter="fade">
                                      <p:cBhvr>
                                        <p:cTn id="20" dur="1000"/>
                                        <p:tgtEl>
                                          <p:spTgt spid="6146"/>
                                        </p:tgtEl>
                                      </p:cBhvr>
                                    </p:animEffect>
                                  </p:childTnLst>
                                </p:cTn>
                              </p:par>
                            </p:childTnLst>
                          </p:cTn>
                        </p:par>
                        <p:par>
                          <p:cTn id="21" fill="hold">
                            <p:stCondLst>
                              <p:cond delay="1500"/>
                            </p:stCondLst>
                            <p:childTnLst>
                              <p:par>
                                <p:cTn id="22" presetID="55" presetClass="entr" presetSubtype="0" fill="hold" nodeType="afterEffect">
                                  <p:stCondLst>
                                    <p:cond delay="0"/>
                                  </p:stCondLst>
                                  <p:childTnLst>
                                    <p:set>
                                      <p:cBhvr>
                                        <p:cTn id="23" dur="1" fill="hold">
                                          <p:stCondLst>
                                            <p:cond delay="0"/>
                                          </p:stCondLst>
                                        </p:cTn>
                                        <p:tgtEl>
                                          <p:spTgt spid="6147"/>
                                        </p:tgtEl>
                                        <p:attrNameLst>
                                          <p:attrName>style.visibility</p:attrName>
                                        </p:attrNameLst>
                                      </p:cBhvr>
                                      <p:to>
                                        <p:strVal val="visible"/>
                                      </p:to>
                                    </p:set>
                                    <p:anim calcmode="lin" valueType="num">
                                      <p:cBhvr>
                                        <p:cTn id="24" dur="1000" fill="hold"/>
                                        <p:tgtEl>
                                          <p:spTgt spid="6147"/>
                                        </p:tgtEl>
                                        <p:attrNameLst>
                                          <p:attrName>ppt_w</p:attrName>
                                        </p:attrNameLst>
                                      </p:cBhvr>
                                      <p:tavLst>
                                        <p:tav tm="0">
                                          <p:val>
                                            <p:strVal val="#ppt_w*0.70"/>
                                          </p:val>
                                        </p:tav>
                                        <p:tav tm="100000">
                                          <p:val>
                                            <p:strVal val="#ppt_w"/>
                                          </p:val>
                                        </p:tav>
                                      </p:tavLst>
                                    </p:anim>
                                    <p:anim calcmode="lin" valueType="num">
                                      <p:cBhvr>
                                        <p:cTn id="25" dur="1000" fill="hold"/>
                                        <p:tgtEl>
                                          <p:spTgt spid="6147"/>
                                        </p:tgtEl>
                                        <p:attrNameLst>
                                          <p:attrName>ppt_h</p:attrName>
                                        </p:attrNameLst>
                                      </p:cBhvr>
                                      <p:tavLst>
                                        <p:tav tm="0">
                                          <p:val>
                                            <p:strVal val="#ppt_h"/>
                                          </p:val>
                                        </p:tav>
                                        <p:tav tm="100000">
                                          <p:val>
                                            <p:strVal val="#ppt_h"/>
                                          </p:val>
                                        </p:tav>
                                      </p:tavLst>
                                    </p:anim>
                                    <p:animEffect transition="in" filter="fade">
                                      <p:cBhvr>
                                        <p:cTn id="26" dur="1000"/>
                                        <p:tgtEl>
                                          <p:spTgt spid="6147"/>
                                        </p:tgtEl>
                                      </p:cBhvr>
                                    </p:animEffect>
                                  </p:childTnLst>
                                </p:cTn>
                              </p:par>
                            </p:childTnLst>
                          </p:cTn>
                        </p:par>
                        <p:par>
                          <p:cTn id="27" fill="hold">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slide(fromBottom)">
                                      <p:cBhvr>
                                        <p:cTn id="30" dur="500"/>
                                        <p:tgtEl>
                                          <p:spTgt spid="2"/>
                                        </p:tgtEl>
                                      </p:cBhvr>
                                    </p:animEffect>
                                  </p:childTnLst>
                                </p:cTn>
                              </p:par>
                            </p:childTnLst>
                          </p:cTn>
                        </p:par>
                        <p:par>
                          <p:cTn id="31" fill="hold">
                            <p:stCondLst>
                              <p:cond delay="3000"/>
                            </p:stCondLst>
                            <p:childTnLst>
                              <p:par>
                                <p:cTn id="32" presetID="12" presetClass="entr" presetSubtype="4"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slide(fromBottom)">
                                      <p:cBhvr>
                                        <p:cTn id="34" dur="500"/>
                                        <p:tgtEl>
                                          <p:spTgt spid="3"/>
                                        </p:tgtEl>
                                      </p:cBhvr>
                                    </p:animEffect>
                                  </p:childTnLst>
                                </p:cTn>
                              </p:par>
                            </p:childTnLst>
                          </p:cTn>
                        </p:par>
                        <p:par>
                          <p:cTn id="35" fill="hold">
                            <p:stCondLst>
                              <p:cond delay="3500"/>
                            </p:stCondLst>
                            <p:childTnLst>
                              <p:par>
                                <p:cTn id="36" presetID="1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slide(fromBottom)">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7"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TotalTime>
  <Words>535</Words>
  <Application>Microsoft Macintosh PowerPoint</Application>
  <PresentationFormat>Presentación en pantalla (4:3)</PresentationFormat>
  <Paragraphs>86</Paragraphs>
  <Slides>6</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AvantGarde Bk BT</vt:lpstr>
      <vt:lpstr>AverysHand</vt:lpstr>
      <vt:lpstr>Calibri</vt:lpstr>
      <vt:lpstr>Tema de Office</vt:lpstr>
      <vt:lpstr>Presentación de PowerPoint</vt:lpstr>
      <vt:lpstr>Who are we?</vt:lpstr>
      <vt:lpstr>Our Values</vt:lpstr>
      <vt:lpstr>Presentación de PowerPoint</vt:lpstr>
      <vt:lpstr>Presentación de PowerPoint</vt:lpstr>
      <vt:lpstr>Contact info</vt:lpstr>
    </vt:vector>
  </TitlesOfParts>
  <Company>NMR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NatyMR</dc:creator>
  <cp:lastModifiedBy>Ariel Buenodecamargo</cp:lastModifiedBy>
  <cp:revision>55</cp:revision>
  <dcterms:created xsi:type="dcterms:W3CDTF">2015-02-22T19:28:40Z</dcterms:created>
  <dcterms:modified xsi:type="dcterms:W3CDTF">2022-10-12T15:42:50Z</dcterms:modified>
</cp:coreProperties>
</file>